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3" r:id="rId2"/>
    <p:sldId id="262" r:id="rId3"/>
    <p:sldId id="274" r:id="rId4"/>
    <p:sldId id="257" r:id="rId5"/>
    <p:sldId id="264" r:id="rId6"/>
    <p:sldId id="256" r:id="rId7"/>
    <p:sldId id="261" r:id="rId8"/>
    <p:sldId id="269" r:id="rId9"/>
    <p:sldId id="259" r:id="rId10"/>
    <p:sldId id="272" r:id="rId11"/>
  </p:sldIdLst>
  <p:sldSz cx="12192000" cy="6858000"/>
  <p:notesSz cx="6797675" cy="9928225"/>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E0DF"/>
    <a:srgbClr val="B1B6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825" autoAdjust="0"/>
    <p:restoredTop sz="47752" autoAdjust="0"/>
  </p:normalViewPr>
  <p:slideViewPr>
    <p:cSldViewPr snapToGrid="0">
      <p:cViewPr varScale="1">
        <p:scale>
          <a:sx n="52" d="100"/>
          <a:sy n="52" d="100"/>
        </p:scale>
        <p:origin x="1464" y="36"/>
      </p:cViewPr>
      <p:guideLst/>
    </p:cSldViewPr>
  </p:slideViewPr>
  <p:outlineViewPr>
    <p:cViewPr>
      <p:scale>
        <a:sx n="33" d="100"/>
        <a:sy n="33" d="100"/>
      </p:scale>
      <p:origin x="0" y="-1315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2BFE2C1-0824-474B-A2D7-2CA326F376CA}" type="datetimeFigureOut">
              <a:rPr lang="nb-NO" smtClean="0"/>
              <a:t>6.03.2019</a:t>
            </a:fld>
            <a:endParaRPr lang="nb-NO"/>
          </a:p>
        </p:txBody>
      </p:sp>
      <p:sp>
        <p:nvSpPr>
          <p:cNvPr id="4" name="Plassholder for lysbil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9BA28B19-6AA3-4414-9E61-2861EB25CBDD}" type="slidenum">
              <a:rPr lang="nb-NO" smtClean="0"/>
              <a:t>‹#›</a:t>
            </a:fld>
            <a:endParaRPr lang="nb-NO"/>
          </a:p>
        </p:txBody>
      </p:sp>
    </p:spTree>
    <p:extLst>
      <p:ext uri="{BB962C8B-B14F-4D97-AF65-F5344CB8AC3E}">
        <p14:creationId xmlns:p14="http://schemas.microsoft.com/office/powerpoint/2010/main" val="3615440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1</a:t>
            </a:fld>
            <a:endParaRPr lang="nb-NO"/>
          </a:p>
        </p:txBody>
      </p:sp>
    </p:spTree>
    <p:extLst>
      <p:ext uri="{BB962C8B-B14F-4D97-AF65-F5344CB8AC3E}">
        <p14:creationId xmlns:p14="http://schemas.microsoft.com/office/powerpoint/2010/main" val="2051676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10</a:t>
            </a:fld>
            <a:endParaRPr lang="nb-NO"/>
          </a:p>
        </p:txBody>
      </p:sp>
    </p:spTree>
    <p:extLst>
      <p:ext uri="{BB962C8B-B14F-4D97-AF65-F5344CB8AC3E}">
        <p14:creationId xmlns:p14="http://schemas.microsoft.com/office/powerpoint/2010/main" val="91287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Regjeringa la fram st. melding 15 04. mai 2018. Meldinga </a:t>
            </a:r>
            <a:r>
              <a:rPr lang="nb-NO" dirty="0" err="1"/>
              <a:t>vedteken</a:t>
            </a:r>
            <a:r>
              <a:rPr lang="nb-NO" dirty="0"/>
              <a:t> i stortinget i desember 2018. </a:t>
            </a:r>
            <a:r>
              <a:rPr lang="nb-NO" b="1" dirty="0"/>
              <a:t>Målgruppe er eldre over 65 år </a:t>
            </a:r>
            <a:r>
              <a:rPr lang="nb-NO" dirty="0"/>
              <a:t>– både </a:t>
            </a:r>
            <a:r>
              <a:rPr lang="nb-NO" dirty="0" err="1"/>
              <a:t>heimebuande</a:t>
            </a:r>
            <a:r>
              <a:rPr lang="nb-NO" dirty="0"/>
              <a:t> og </a:t>
            </a:r>
            <a:r>
              <a:rPr lang="nb-NO" dirty="0" err="1"/>
              <a:t>institusjonsbuarar</a:t>
            </a:r>
            <a:r>
              <a:rPr lang="nb-NO" dirty="0"/>
              <a:t>. Reformen </a:t>
            </a:r>
            <a:r>
              <a:rPr lang="nb-NO" b="1" dirty="0"/>
              <a:t>Leve hele livet skal bidra til: </a:t>
            </a:r>
            <a:endParaRPr lang="nn-NO" dirty="0"/>
          </a:p>
          <a:p>
            <a:pPr marL="171450" indent="-171450">
              <a:buFont typeface="Arial" panose="020B0604020202020204" pitchFamily="34" charset="0"/>
              <a:buChar char="•"/>
            </a:pPr>
            <a:r>
              <a:rPr lang="nn-NO" dirty="0"/>
              <a:t>Fleire gode leveår der eldre beheld god helse lenger, opplever god livskvalitet, i større grad meistrar eige liv og får god hjelp når dei treng det</a:t>
            </a:r>
          </a:p>
          <a:p>
            <a:pPr marL="171450" indent="-171450">
              <a:buFont typeface="Arial" panose="020B0604020202020204" pitchFamily="34" charset="0"/>
              <a:buChar char="•"/>
            </a:pPr>
            <a:r>
              <a:rPr lang="nn-NO" dirty="0"/>
              <a:t>Pårørande som ikkje vert utslitne og kan ha jamn innsats for sine næraste</a:t>
            </a:r>
          </a:p>
          <a:p>
            <a:pPr marL="171450" indent="-171450">
              <a:buFont typeface="Arial" panose="020B0604020202020204" pitchFamily="34" charset="0"/>
              <a:buChar char="•"/>
            </a:pPr>
            <a:r>
              <a:rPr lang="nn-NO" dirty="0"/>
              <a:t>Tilsette som opplever at dei har eit godt arbeidsmiljø der dei får brukt kompetansen sin og gjort ein fagleg god jobb.</a:t>
            </a:r>
          </a:p>
          <a:p>
            <a:pPr marL="171450" indent="-171450">
              <a:buFont typeface="Arial" panose="020B0604020202020204" pitchFamily="34" charset="0"/>
              <a:buChar char="•"/>
            </a:pPr>
            <a:r>
              <a:rPr lang="nn-NO" dirty="0"/>
              <a:t>Redusere </a:t>
            </a:r>
            <a:r>
              <a:rPr lang="nn-NO" dirty="0" err="1"/>
              <a:t>uønska</a:t>
            </a:r>
            <a:r>
              <a:rPr lang="nn-NO" dirty="0"/>
              <a:t> variasjon i kvaliteten på tilbodet mellom og i kommunar.</a:t>
            </a:r>
          </a:p>
          <a:p>
            <a:endParaRPr lang="nb-NO" dirty="0"/>
          </a:p>
          <a:p>
            <a:endParaRPr lang="nb-NO" dirty="0"/>
          </a:p>
          <a:p>
            <a:r>
              <a:rPr lang="nb-NO" dirty="0"/>
              <a:t>Reformen skal bygge på vedtatt politikk/igangsatte tiltak (fundamentet), herunder Omsorg 2020, Kompetanseløft 2020, primærhelsemeldingen, folkehelsemeldingen, kostholdsplanen mv. Reforma skal bygge på </a:t>
            </a:r>
            <a:r>
              <a:rPr lang="nb-NO" dirty="0" err="1"/>
              <a:t>kommunane</a:t>
            </a:r>
            <a:r>
              <a:rPr lang="nb-NO" dirty="0"/>
              <a:t> sine eigne </a:t>
            </a:r>
            <a:r>
              <a:rPr lang="nb-NO" dirty="0" err="1"/>
              <a:t>erfaringar</a:t>
            </a:r>
            <a:r>
              <a:rPr lang="nb-NO" dirty="0"/>
              <a:t> om kva som </a:t>
            </a:r>
            <a:r>
              <a:rPr lang="nb-NO" dirty="0" err="1"/>
              <a:t>verkar</a:t>
            </a:r>
            <a:r>
              <a:rPr lang="nb-NO" dirty="0"/>
              <a:t> og kva som </a:t>
            </a:r>
            <a:r>
              <a:rPr lang="nb-NO" dirty="0" err="1"/>
              <a:t>ikkje</a:t>
            </a:r>
            <a:r>
              <a:rPr lang="nb-NO" dirty="0"/>
              <a:t> </a:t>
            </a:r>
            <a:r>
              <a:rPr lang="nb-NO" dirty="0" err="1"/>
              <a:t>verkar</a:t>
            </a:r>
            <a:r>
              <a:rPr lang="nb-NO" dirty="0"/>
              <a:t>. </a:t>
            </a:r>
          </a:p>
          <a:p>
            <a:endParaRPr lang="nb-NO" dirty="0"/>
          </a:p>
          <a:p>
            <a:endParaRPr lang="nb-NO" b="1" dirty="0"/>
          </a:p>
          <a:p>
            <a:endParaRPr lang="nn-NO" dirty="0"/>
          </a:p>
          <a:p>
            <a:endParaRPr lang="nb-NO" dirty="0"/>
          </a:p>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2</a:t>
            </a:fld>
            <a:endParaRPr lang="nb-NO"/>
          </a:p>
        </p:txBody>
      </p:sp>
    </p:spTree>
    <p:extLst>
      <p:ext uri="{BB962C8B-B14F-4D97-AF65-F5344CB8AC3E}">
        <p14:creationId xmlns:p14="http://schemas.microsoft.com/office/powerpoint/2010/main" val="2038036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a:t>Utfordringane</a:t>
            </a:r>
            <a:r>
              <a:rPr lang="nb-NO" dirty="0"/>
              <a:t>: Samfunnet prega av at vi blir </a:t>
            </a:r>
            <a:r>
              <a:rPr lang="nb-NO" dirty="0" err="1"/>
              <a:t>fleire</a:t>
            </a:r>
            <a:r>
              <a:rPr lang="nb-NO" dirty="0"/>
              <a:t> eldre, andelen eldre i befolkninga vil </a:t>
            </a:r>
            <a:r>
              <a:rPr lang="nb-NO" dirty="0" err="1"/>
              <a:t>auke</a:t>
            </a:r>
            <a:r>
              <a:rPr lang="nb-NO" dirty="0"/>
              <a:t>, sterk vekst av </a:t>
            </a:r>
            <a:r>
              <a:rPr lang="nb-NO" dirty="0" err="1"/>
              <a:t>dei</a:t>
            </a:r>
            <a:r>
              <a:rPr lang="nb-NO" dirty="0"/>
              <a:t> </a:t>
            </a:r>
            <a:r>
              <a:rPr lang="nb-NO" dirty="0" err="1"/>
              <a:t>elste</a:t>
            </a:r>
            <a:r>
              <a:rPr lang="nb-NO" dirty="0"/>
              <a:t> eldre. På nasjonalt nivå vert andelen og </a:t>
            </a:r>
            <a:r>
              <a:rPr lang="nb-NO" dirty="0" err="1"/>
              <a:t>talet</a:t>
            </a:r>
            <a:r>
              <a:rPr lang="nb-NO" dirty="0"/>
              <a:t> på eldre over 80 år dobla fram mot 2040. Mangel på arbeidskraft, </a:t>
            </a:r>
            <a:r>
              <a:rPr lang="nb-NO" dirty="0" err="1"/>
              <a:t>pårørande</a:t>
            </a:r>
            <a:r>
              <a:rPr lang="nb-NO" dirty="0"/>
              <a:t> og frivillige som er villige til å ta på seg </a:t>
            </a:r>
            <a:r>
              <a:rPr lang="nb-NO" dirty="0" err="1"/>
              <a:t>omsorgsoppgåver</a:t>
            </a:r>
            <a:r>
              <a:rPr lang="nb-NO" dirty="0"/>
              <a:t>. </a:t>
            </a:r>
            <a:r>
              <a:rPr lang="nb-NO" dirty="0" err="1"/>
              <a:t>Løysingane</a:t>
            </a:r>
            <a:r>
              <a:rPr lang="nb-NO" dirty="0"/>
              <a:t> vi har vil </a:t>
            </a:r>
            <a:r>
              <a:rPr lang="nb-NO" dirty="0" err="1"/>
              <a:t>ikkje</a:t>
            </a:r>
            <a:r>
              <a:rPr lang="nb-NO" dirty="0"/>
              <a:t> </a:t>
            </a:r>
            <a:r>
              <a:rPr lang="nb-NO" dirty="0" err="1"/>
              <a:t>vere</a:t>
            </a:r>
            <a:r>
              <a:rPr lang="nb-NO" dirty="0"/>
              <a:t> </a:t>
            </a:r>
            <a:r>
              <a:rPr lang="nb-NO" dirty="0" err="1"/>
              <a:t>berekraftige</a:t>
            </a:r>
            <a:r>
              <a:rPr lang="nb-NO" dirty="0"/>
              <a:t>. </a:t>
            </a:r>
          </a:p>
          <a:p>
            <a:endParaRPr lang="nb-NO" dirty="0"/>
          </a:p>
          <a:p>
            <a:r>
              <a:rPr lang="nb-NO" dirty="0"/>
              <a:t>I dag er det 2,4 yrkesaktive per pensjonist. I noen områder – spesielt i distriktene – vil det om 20 år bare være én yrkesaktiv per pensjonist.</a:t>
            </a:r>
          </a:p>
          <a:p>
            <a:endParaRPr lang="nb-NO" dirty="0"/>
          </a:p>
          <a:p>
            <a:r>
              <a:rPr lang="nb-NO" dirty="0"/>
              <a:t>Hvis vi i 2040 skal gjøre jobben i helsetjenesten på samme måte som i dag, må halvparten av alle nye arbeidstakere bli helsepersonell. </a:t>
            </a:r>
          </a:p>
          <a:p>
            <a:r>
              <a:rPr lang="nb-NO" dirty="0"/>
              <a:t>Det er ikke ønskelig. Det er ikke mulig. Det er ikke bærekraftig. (Høye sin tale)</a:t>
            </a:r>
          </a:p>
          <a:p>
            <a:endParaRPr lang="nb-NO" dirty="0"/>
          </a:p>
          <a:p>
            <a:r>
              <a:rPr lang="nb-NO" dirty="0"/>
              <a:t>Dette </a:t>
            </a:r>
            <a:r>
              <a:rPr lang="nb-NO" dirty="0" err="1"/>
              <a:t>gjer</a:t>
            </a:r>
            <a:r>
              <a:rPr lang="nb-NO" dirty="0"/>
              <a:t> at vi må </a:t>
            </a:r>
            <a:r>
              <a:rPr lang="nb-NO" dirty="0" err="1"/>
              <a:t>tenkje</a:t>
            </a:r>
            <a:r>
              <a:rPr lang="nb-NO" dirty="0"/>
              <a:t> annleis, vi må planlegge annleis og vi må </a:t>
            </a:r>
            <a:r>
              <a:rPr lang="nb-NO" dirty="0" err="1"/>
              <a:t>gjere</a:t>
            </a:r>
            <a:r>
              <a:rPr lang="nb-NO" dirty="0"/>
              <a:t> ting på andre </a:t>
            </a:r>
            <a:r>
              <a:rPr lang="nb-NO" dirty="0" err="1"/>
              <a:t>måtar</a:t>
            </a:r>
            <a:r>
              <a:rPr lang="nb-NO" dirty="0"/>
              <a:t> /utføre jobben på andre </a:t>
            </a:r>
            <a:r>
              <a:rPr lang="nb-NO" dirty="0" err="1"/>
              <a:t>måtar</a:t>
            </a:r>
            <a:r>
              <a:rPr lang="nb-NO" dirty="0"/>
              <a:t>. </a:t>
            </a:r>
          </a:p>
          <a:p>
            <a:endParaRPr lang="nb-NO" dirty="0"/>
          </a:p>
          <a:p>
            <a:r>
              <a:rPr lang="nb-NO" dirty="0"/>
              <a:t>Lovkrava som er viktige i arbeidet med gjennomføringa av reforma er  Plan og bygningslova folkehelelova og forskrift om leiing og </a:t>
            </a:r>
            <a:r>
              <a:rPr lang="nb-NO" dirty="0" err="1"/>
              <a:t>kvalitetsforbetring</a:t>
            </a:r>
            <a:r>
              <a:rPr lang="nb-NO" dirty="0"/>
              <a:t> i helse og </a:t>
            </a:r>
            <a:r>
              <a:rPr lang="nb-NO" dirty="0" err="1"/>
              <a:t>omsorstenestene</a:t>
            </a:r>
            <a:r>
              <a:rPr lang="nb-NO" dirty="0"/>
              <a:t>. </a:t>
            </a:r>
          </a:p>
        </p:txBody>
      </p:sp>
      <p:sp>
        <p:nvSpPr>
          <p:cNvPr id="4" name="Plassholder for lysbildenummer 3"/>
          <p:cNvSpPr>
            <a:spLocks noGrp="1"/>
          </p:cNvSpPr>
          <p:nvPr>
            <p:ph type="sldNum" sz="quarter" idx="5"/>
          </p:nvPr>
        </p:nvSpPr>
        <p:spPr/>
        <p:txBody>
          <a:bodyPr/>
          <a:lstStyle/>
          <a:p>
            <a:fld id="{9BA28B19-6AA3-4414-9E61-2861EB25CBDD}" type="slidenum">
              <a:rPr lang="nb-NO" smtClean="0"/>
              <a:t>3</a:t>
            </a:fld>
            <a:endParaRPr lang="nb-NO"/>
          </a:p>
        </p:txBody>
      </p:sp>
    </p:spTree>
    <p:extLst>
      <p:ext uri="{BB962C8B-B14F-4D97-AF65-F5344CB8AC3E}">
        <p14:creationId xmlns:p14="http://schemas.microsoft.com/office/powerpoint/2010/main" val="4022741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n-NO" dirty="0"/>
              <a:t>Reforma er ei samfunnsreform. Reforma særleg retta mot helse- og omsorgstenesta , men alle sektorar må bidra for å skape eit aldersvenleg samfunn der eldre kan vere aktive og sjølvstendige. Der vi kan skape eit meir aldersvenleg Noreg. </a:t>
            </a:r>
            <a:r>
              <a:rPr lang="nb-NO" dirty="0"/>
              <a:t>Leve hele livet vil ha som en av sine hovedsaker å følge opp "Flere år – flere muligheter", som er regjeringens strategi for et aldersvennlig samfunn, og bidra til å sette den ut i livet. </a:t>
            </a:r>
            <a:endParaRPr lang="nn-NO" dirty="0"/>
          </a:p>
          <a:p>
            <a:endParaRPr lang="nn-NO" dirty="0"/>
          </a:p>
          <a:p>
            <a:r>
              <a:rPr lang="nn-NO" dirty="0"/>
              <a:t>Stortingsmeldinga legg fram 5 utfordringar og fem forslag til løysingar. Alle løysingane viser til lokale eksempel. Løysingane og innsatsområda er både kunnskapsbaserte og erfaringsbaserte. </a:t>
            </a:r>
          </a:p>
          <a:p>
            <a:endParaRPr lang="nn-NO" dirty="0"/>
          </a:p>
          <a:p>
            <a:r>
              <a:rPr lang="nn-NO" dirty="0"/>
              <a:t>Finne nye løysingar på utfordringane knytt til:</a:t>
            </a:r>
          </a:p>
          <a:p>
            <a:r>
              <a:rPr lang="nn-NO" b="1" dirty="0"/>
              <a:t>Aktivitet og fellesskap </a:t>
            </a:r>
            <a:r>
              <a:rPr lang="nn-NO" dirty="0"/>
              <a:t>– auka aktivitet, gode opplevingar og fellesskap Utfordringane: Einsemd, inaktivitet, manglande ivaretaking av eksistensielle behov</a:t>
            </a:r>
          </a:p>
          <a:p>
            <a:r>
              <a:rPr lang="nn-NO" dirty="0"/>
              <a:t>Leve heile livet er ei reform for aktivitet, deltaking og sosialt fellesskap. Den er ei reform for fysisk, sosial og kulturell aktivitet tilpassa den enkelte sine interesser og behov. </a:t>
            </a:r>
          </a:p>
          <a:p>
            <a:r>
              <a:rPr lang="nn-NO" dirty="0"/>
              <a:t>Målet er at eldre skal få </a:t>
            </a:r>
            <a:r>
              <a:rPr lang="nn-NO" dirty="0" err="1"/>
              <a:t>opprettholde</a:t>
            </a:r>
            <a:r>
              <a:rPr lang="nn-NO" dirty="0"/>
              <a:t> kontakt med familie, ta vare på forholdet til familie, venner og sosialt nettverk. Skape gode opplevingar og møte på tvers av generasjonar. </a:t>
            </a:r>
          </a:p>
          <a:p>
            <a:r>
              <a:rPr lang="nn-NO" dirty="0"/>
              <a:t>Døme: Førde kommune: Villig og fri : Frivillige på dagaktivitetssenter for personar med demenssjukdom</a:t>
            </a:r>
          </a:p>
          <a:p>
            <a:endParaRPr lang="nn-NO" dirty="0"/>
          </a:p>
          <a:p>
            <a:r>
              <a:rPr lang="nn-NO" b="1" dirty="0"/>
              <a:t>Mat og måltid </a:t>
            </a:r>
            <a:r>
              <a:rPr lang="nn-NO" dirty="0"/>
              <a:t>– redusere underernæring og skape gode mat- og måltidsopplevingar for den enkelte. Underernæring eit stort problem hjå eldre. God mat er ein føresetnad for god helse og livskvalitet. </a:t>
            </a:r>
            <a:r>
              <a:rPr lang="nn-NO" b="1" dirty="0"/>
              <a:t>Systematisk ernæringsarbeid: </a:t>
            </a:r>
            <a:r>
              <a:rPr lang="nn-NO" dirty="0"/>
              <a:t>kartlegging av ernæringsstatus og oppfølging av personar med ernæringsutfordringar</a:t>
            </a:r>
          </a:p>
          <a:p>
            <a:endParaRPr lang="nn-NO" dirty="0"/>
          </a:p>
          <a:p>
            <a:r>
              <a:rPr lang="nn-NO" dirty="0"/>
              <a:t>Døme: Bergen kommune generasjonsmøte Spisevenner/ det gode måltidet: ungdommar vert rekruttert til brukarar i heimetenestene</a:t>
            </a:r>
          </a:p>
          <a:p>
            <a:r>
              <a:rPr lang="nn-NO" dirty="0"/>
              <a:t>            Gloppen: samarbeid om menyen </a:t>
            </a:r>
          </a:p>
          <a:p>
            <a:endParaRPr lang="nn-NO" dirty="0"/>
          </a:p>
          <a:p>
            <a:r>
              <a:rPr lang="nn-NO" b="1" dirty="0"/>
              <a:t>Helsehjelp</a:t>
            </a:r>
            <a:r>
              <a:rPr lang="nn-NO" dirty="0"/>
              <a:t>- auke meistring og livskvalitet førebygge funksjonsfall og gje rett hjelp til rett tid. Eldre skal ha </a:t>
            </a:r>
            <a:r>
              <a:rPr lang="nn-NO" dirty="0" err="1"/>
              <a:t>mulegheit</a:t>
            </a:r>
            <a:r>
              <a:rPr lang="nn-NO" dirty="0"/>
              <a:t> til å bu og leve heime så lenge som mogleg.</a:t>
            </a:r>
          </a:p>
          <a:p>
            <a:r>
              <a:rPr lang="nn-NO" dirty="0"/>
              <a:t>Få støtte til å meistre kvardagen, sjølv om ein har sjukdom og funksjonssvikt Eldre skal føre seg </a:t>
            </a:r>
            <a:r>
              <a:rPr lang="nn-NO" dirty="0" err="1"/>
              <a:t>verdsatt</a:t>
            </a:r>
            <a:r>
              <a:rPr lang="nn-NO" dirty="0"/>
              <a:t> og sett og verte involvert i avgjerder som gjeld dei sjølve.</a:t>
            </a:r>
          </a:p>
          <a:p>
            <a:r>
              <a:rPr lang="nn-NO" dirty="0"/>
              <a:t>Viktig spørsmål: </a:t>
            </a:r>
            <a:r>
              <a:rPr lang="nn-NO" b="1" dirty="0"/>
              <a:t>kva er viktig for deg</a:t>
            </a:r>
            <a:r>
              <a:rPr lang="nn-NO" dirty="0"/>
              <a:t>? Meir proaktive og førebyggande tenester. Meir fokus på meistring, medverknad og brukarperspektivet Trygg på at ein får hjelp når ein har behov for det. </a:t>
            </a:r>
          </a:p>
          <a:p>
            <a:r>
              <a:rPr lang="nn-NO" dirty="0"/>
              <a:t>Kvardagsmeistring: kvardagsrehabilitering, velferdsteknologiske løysingar, helsestasjon for eldre. </a:t>
            </a:r>
          </a:p>
          <a:p>
            <a:r>
              <a:rPr lang="nn-NO" dirty="0"/>
              <a:t>Proaktive tenester: Førebyggande heimebesøk, primærhelseteam, oppfølgingsteam</a:t>
            </a:r>
          </a:p>
          <a:p>
            <a:r>
              <a:rPr lang="nn-NO" dirty="0"/>
              <a:t>Målretta bruk av fysisk trening: </a:t>
            </a:r>
            <a:r>
              <a:rPr lang="nn-NO" dirty="0" err="1"/>
              <a:t>Frisklivstilbod</a:t>
            </a:r>
            <a:r>
              <a:rPr lang="nn-NO" dirty="0"/>
              <a:t>, treningsgrupper, individuelt tilpassa tilbod</a:t>
            </a:r>
          </a:p>
          <a:p>
            <a:r>
              <a:rPr lang="nn-NO" dirty="0"/>
              <a:t>Miljøbehandling: Individretta enkelttiltak og systematiske tiltak</a:t>
            </a:r>
          </a:p>
          <a:p>
            <a:r>
              <a:rPr lang="nn-NO" dirty="0"/>
              <a:t>Systematisk kartlegging og oppfølging: Observasjon og kartleggingsverktøy, fagleg oppdatering, kollegarettleiing</a:t>
            </a:r>
          </a:p>
          <a:p>
            <a:endParaRPr lang="nn-NO" dirty="0"/>
          </a:p>
          <a:p>
            <a:r>
              <a:rPr lang="nn-NO" b="1" dirty="0"/>
              <a:t>Samanheng og overgangar i tenestene </a:t>
            </a:r>
            <a:r>
              <a:rPr lang="nn-NO" dirty="0"/>
              <a:t>– gje auka tryggleik og føreseielege pasientforløp til eldre og pårørande. Mål: auka tryggleik og føreseielege tenester gjennom gode pasientforløp og overgangar mellom eigen heim, sjukehus og sjukeheim.  Færre tilsette å </a:t>
            </a:r>
            <a:r>
              <a:rPr lang="nn-NO" dirty="0" err="1"/>
              <a:t>forholde</a:t>
            </a:r>
            <a:r>
              <a:rPr lang="nn-NO" dirty="0"/>
              <a:t> seg til. </a:t>
            </a:r>
          </a:p>
          <a:p>
            <a:r>
              <a:rPr lang="nn-NO" dirty="0"/>
              <a:t>Ta vare på dei pårørande. </a:t>
            </a:r>
          </a:p>
          <a:p>
            <a:r>
              <a:rPr lang="nn-NO" dirty="0"/>
              <a:t>Den </a:t>
            </a:r>
            <a:r>
              <a:rPr lang="nn-NO" dirty="0" err="1"/>
              <a:t>enkeltes</a:t>
            </a:r>
            <a:r>
              <a:rPr lang="nn-NO" dirty="0"/>
              <a:t> behov: Personsentrert tilnærming, velkomstsamtale ved oppstart av tenester, primærkontakt, IP, jamlege pasient- og pårørandesamtaler</a:t>
            </a:r>
          </a:p>
          <a:p>
            <a:r>
              <a:rPr lang="nn-NO" dirty="0"/>
              <a:t>Avlasting og støtte til pårørande: Fleksible avlastingstilbod, informasjon og digitale verktøy til dialog, pårørandeskular, samtalegrupper</a:t>
            </a:r>
          </a:p>
          <a:p>
            <a:r>
              <a:rPr lang="nn-NO" dirty="0"/>
              <a:t>Færre å </a:t>
            </a:r>
            <a:r>
              <a:rPr lang="nn-NO" dirty="0" err="1"/>
              <a:t>forholde</a:t>
            </a:r>
            <a:r>
              <a:rPr lang="nn-NO" dirty="0"/>
              <a:t> seg til og auka kontinuitet: Primærkontakt, nye arbeids- og organisasjonsformer, alternative turnusordningar</a:t>
            </a:r>
          </a:p>
          <a:p>
            <a:r>
              <a:rPr lang="nn-NO" dirty="0"/>
              <a:t>Mjukare overgangar mellom eigen heim og sjukeheim: Integrerte tenester, organisering av arbeidet, samordning og gode pasientforløp</a:t>
            </a:r>
          </a:p>
          <a:p>
            <a:r>
              <a:rPr lang="nn-NO" dirty="0"/>
              <a:t>Planlagde overgangar mellom kommunar og sjukehus: Tidleg planlegging og sakshandsaming for utskriving, gjensidig kompetanse-overføring, tverrfagleg vurderingsteam, vidareføre læringsnettverk for gode pasientforløp 2020-2022 (KS prosjekteigar, samarbeider med Folkehelseinstituttet)</a:t>
            </a:r>
          </a:p>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4</a:t>
            </a:fld>
            <a:endParaRPr lang="nb-NO"/>
          </a:p>
        </p:txBody>
      </p:sp>
    </p:spTree>
    <p:extLst>
      <p:ext uri="{BB962C8B-B14F-4D97-AF65-F5344CB8AC3E}">
        <p14:creationId xmlns:p14="http://schemas.microsoft.com/office/powerpoint/2010/main" val="1874656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Ministeren: Alle sektorer har betydning for hvordan eldre mennesker kan være mer aktive: kommunesektoren, utforming av lokalmiljø, boligsektoren, transport og mobilitet, teknologi, næringsliv, frivillig sektor, forskning og utdanning. Nå skal vi samle disse kreftene for å jobbe sammen om hvordan vi skal skape et mer aldersvennlig samfunn og utløse seniorressursen. </a:t>
            </a:r>
          </a:p>
          <a:p>
            <a:endParaRPr lang="nb-NO" dirty="0"/>
          </a:p>
          <a:p>
            <a:r>
              <a:rPr lang="nb-NO" dirty="0"/>
              <a:t>Arbeidet må bygge på et bredt partnerskap mellom offentlige myndigheter i stat og kommune, arbeids- og næringsliv, private aktører, sivilsamfunn og forsknings- og utdanningsinstitusjoner. Programmet skal utfordre den eldre befolkning til selv å engasjere seg i planlegging av egen alderdom og utforming av sine omgivelser. Samtidig blir det viktig å sørge for at også helse- og omsorgssektoren gjør sin del av arbeidet ved å skape aldersvennlige sykehus, sykehjem, botilbud og tjenester. </a:t>
            </a:r>
          </a:p>
          <a:p>
            <a:endParaRPr lang="nb-NO" dirty="0"/>
          </a:p>
          <a:p>
            <a:r>
              <a:rPr lang="nb-NO" dirty="0"/>
              <a:t>I stortingsmeldinga er eldreråda gjeve </a:t>
            </a:r>
            <a:r>
              <a:rPr lang="nb-NO" dirty="0" err="1"/>
              <a:t>ein</a:t>
            </a:r>
            <a:r>
              <a:rPr lang="nb-NO" dirty="0"/>
              <a:t> særskilt rolle under dette innsatsområdet: «</a:t>
            </a:r>
            <a:r>
              <a:rPr lang="nb-NO" i="1" dirty="0"/>
              <a:t>De kommunale og fylkeskommunale eldreråd inviteres sammen med </a:t>
            </a:r>
            <a:r>
              <a:rPr lang="nb-NO" i="1" dirty="0" err="1"/>
              <a:t>kommunar</a:t>
            </a:r>
            <a:r>
              <a:rPr lang="nb-NO" i="1" dirty="0"/>
              <a:t> og </a:t>
            </a:r>
            <a:r>
              <a:rPr lang="nb-NO" i="1" dirty="0" err="1"/>
              <a:t>fylkeskommunar</a:t>
            </a:r>
            <a:r>
              <a:rPr lang="nb-NO" i="1" dirty="0"/>
              <a:t> til å være </a:t>
            </a:r>
            <a:r>
              <a:rPr lang="nb-NO" i="1" dirty="0" err="1"/>
              <a:t>hovudansvarlige</a:t>
            </a:r>
            <a:r>
              <a:rPr lang="nb-NO" i="1" dirty="0"/>
              <a:t> forarbeidet med å kartlegge egne lokalsamfunn og legge konkrete planer for å gjøre fysiske og sosiale omgivelser, transport, service og </a:t>
            </a:r>
            <a:r>
              <a:rPr lang="nb-NO" i="1" dirty="0" err="1"/>
              <a:t>tejenestetilbud</a:t>
            </a:r>
            <a:r>
              <a:rPr lang="nb-NO" i="1" dirty="0"/>
              <a:t> mer aldersvennlige.»</a:t>
            </a:r>
          </a:p>
          <a:p>
            <a:endParaRPr lang="nb-NO" dirty="0"/>
          </a:p>
          <a:p>
            <a:r>
              <a:rPr lang="nb-NO" dirty="0"/>
              <a:t>Nasjonalt program for et aldersvennlig Norge har fem hovedelementer: </a:t>
            </a:r>
          </a:p>
          <a:p>
            <a:r>
              <a:rPr lang="nb-NO" dirty="0"/>
              <a:t>Planlegge eigen alderdom ( informasjonskampanje om tilrettelegge eigen bustad, opprettholde funksjonsevne gjennom aktivt liv, investere i sosial deltaking </a:t>
            </a:r>
          </a:p>
          <a:p>
            <a:r>
              <a:rPr lang="nb-NO" dirty="0"/>
              <a:t>Eldrestyrt planlegging (</a:t>
            </a:r>
            <a:r>
              <a:rPr lang="nb-NO" dirty="0" err="1"/>
              <a:t>kommunane</a:t>
            </a:r>
            <a:r>
              <a:rPr lang="nb-NO" dirty="0"/>
              <a:t> involvere eldre </a:t>
            </a:r>
            <a:r>
              <a:rPr lang="nb-NO" dirty="0" err="1"/>
              <a:t>meir</a:t>
            </a:r>
            <a:r>
              <a:rPr lang="nb-NO" dirty="0"/>
              <a:t> i arbeidet med å utforme nærmiljø og lokalsamfunn) </a:t>
            </a:r>
          </a:p>
          <a:p>
            <a:r>
              <a:rPr lang="nb-NO" dirty="0"/>
              <a:t>nasjonalt nettverk ( WHO nettverk </a:t>
            </a:r>
            <a:r>
              <a:rPr lang="nb-NO" dirty="0" err="1"/>
              <a:t>aldersvenlege</a:t>
            </a:r>
            <a:r>
              <a:rPr lang="nb-NO" dirty="0"/>
              <a:t> </a:t>
            </a:r>
            <a:r>
              <a:rPr lang="nb-NO" dirty="0" err="1"/>
              <a:t>byar</a:t>
            </a:r>
            <a:r>
              <a:rPr lang="nb-NO" dirty="0"/>
              <a:t> og </a:t>
            </a:r>
            <a:r>
              <a:rPr lang="nb-NO" dirty="0" err="1"/>
              <a:t>kommunar</a:t>
            </a:r>
            <a:r>
              <a:rPr lang="nb-NO" dirty="0"/>
              <a:t> ) </a:t>
            </a:r>
            <a:r>
              <a:rPr lang="nn-NO" dirty="0"/>
              <a:t>KS ansvar for nasjonalt læringsnettverk. </a:t>
            </a:r>
          </a:p>
          <a:p>
            <a:r>
              <a:rPr lang="nb-NO" dirty="0" err="1"/>
              <a:t>partnerskapordningar</a:t>
            </a:r>
            <a:r>
              <a:rPr lang="nb-NO" dirty="0"/>
              <a:t> for </a:t>
            </a:r>
            <a:r>
              <a:rPr lang="nb-NO" dirty="0" err="1"/>
              <a:t>institusjonar</a:t>
            </a:r>
            <a:r>
              <a:rPr lang="nb-NO" dirty="0"/>
              <a:t> og organisasjonsliv m.m.) </a:t>
            </a:r>
          </a:p>
          <a:p>
            <a:r>
              <a:rPr lang="nb-NO" dirty="0"/>
              <a:t>Bruke og utvikle seniorressursen i formelt og uformelt frivillig arbeid. </a:t>
            </a:r>
          </a:p>
          <a:p>
            <a:endParaRPr lang="nb-NO" dirty="0"/>
          </a:p>
          <a:p>
            <a:r>
              <a:rPr lang="nb-NO" dirty="0"/>
              <a:t>Nasjonalt råd for et aldersvennlig samfunn: overbygning til programmet. Rådet leia av Trude Drevland, leder for Pensjonistforbundet Jan Davidsen, KS, Husbanken Frivillighet Norge, Nova </a:t>
            </a:r>
          </a:p>
          <a:p>
            <a:endParaRPr lang="nb-NO" dirty="0"/>
          </a:p>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5</a:t>
            </a:fld>
            <a:endParaRPr lang="nb-NO"/>
          </a:p>
        </p:txBody>
      </p:sp>
    </p:spTree>
    <p:extLst>
      <p:ext uri="{BB962C8B-B14F-4D97-AF65-F5344CB8AC3E}">
        <p14:creationId xmlns:p14="http://schemas.microsoft.com/office/powerpoint/2010/main" val="3140444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i="1" dirty="0"/>
              <a:t>Kommer det nye lover eller nye bevilgninger? Det er alltid spørsmålet når statsråder legger fram nye reformer. Mange mener det må penger og paragrafer til for å sette reformer ut i livet. </a:t>
            </a:r>
          </a:p>
          <a:p>
            <a:endParaRPr lang="nb-NO" i="1" dirty="0"/>
          </a:p>
          <a:p>
            <a:r>
              <a:rPr lang="nb-NO" i="1" dirty="0"/>
              <a:t>Men "Leve hele livet" er en annerledes reform. Det er ikke en reform som kommunene skal tvinges til å gjennomføre gjennom nye lover. Det er ikke en reform som kommunene skal lokkes til å gjennomføre gjennom nye bevilgninger. </a:t>
            </a:r>
          </a:p>
          <a:p>
            <a:endParaRPr lang="nb-NO" i="1" dirty="0"/>
          </a:p>
          <a:p>
            <a:r>
              <a:rPr lang="nb-NO" i="1" dirty="0"/>
              <a:t>Det er kommunenes egen reform som de skal få støtte til å sette ut i livet. « Eldre og folkehelseminister Åse Michaelsen, Helsekonferansen 2018</a:t>
            </a:r>
          </a:p>
          <a:p>
            <a:endParaRPr lang="nb-NO" dirty="0"/>
          </a:p>
          <a:p>
            <a:r>
              <a:rPr lang="nb-NO" dirty="0"/>
              <a:t>Regjeringen legger opp til en prosess hvor kommunestyrene behandler og vedtar hvordan reformens løsninger kan innføres. Når dette er gjort, og kommunene har beskrevet hvordan de vil utforme løsningene, starter arbeidet med å gjennomføre reformen. </a:t>
            </a:r>
          </a:p>
          <a:p>
            <a:endParaRPr lang="nb-NO" dirty="0"/>
          </a:p>
          <a:p>
            <a:r>
              <a:rPr lang="nb-NO" dirty="0" err="1"/>
              <a:t>Kommunane</a:t>
            </a:r>
            <a:r>
              <a:rPr lang="nb-NO" dirty="0"/>
              <a:t> invite</a:t>
            </a:r>
            <a:r>
              <a:rPr lang="nb-NO" b="1" dirty="0"/>
              <a:t>r</a:t>
            </a:r>
            <a:r>
              <a:rPr lang="nb-NO" dirty="0"/>
              <a:t>es til å ta stilling til </a:t>
            </a:r>
            <a:r>
              <a:rPr lang="nb-NO" dirty="0" err="1"/>
              <a:t>løsningane</a:t>
            </a:r>
            <a:r>
              <a:rPr lang="nb-NO" dirty="0"/>
              <a:t> i reforma og planlegge korleis </a:t>
            </a:r>
            <a:r>
              <a:rPr lang="nb-NO" dirty="0" err="1"/>
              <a:t>dei</a:t>
            </a:r>
            <a:r>
              <a:rPr lang="nb-NO" dirty="0"/>
              <a:t> vil utforme og gjennomføre </a:t>
            </a:r>
            <a:r>
              <a:rPr lang="nb-NO" dirty="0" err="1"/>
              <a:t>dei</a:t>
            </a:r>
            <a:r>
              <a:rPr lang="nb-NO" dirty="0"/>
              <a:t> lokalt. </a:t>
            </a:r>
          </a:p>
          <a:p>
            <a:endParaRPr lang="nb-NO" dirty="0"/>
          </a:p>
          <a:p>
            <a:r>
              <a:rPr lang="nb-NO" dirty="0" err="1"/>
              <a:t>Kommunane</a:t>
            </a:r>
            <a:r>
              <a:rPr lang="nb-NO" dirty="0"/>
              <a:t> skal </a:t>
            </a:r>
            <a:r>
              <a:rPr lang="nb-NO" dirty="0" err="1"/>
              <a:t>ikkje</a:t>
            </a:r>
            <a:r>
              <a:rPr lang="nb-NO" dirty="0"/>
              <a:t> gjennomføre alle tiltak og innføre alle </a:t>
            </a:r>
            <a:r>
              <a:rPr lang="nb-NO" dirty="0" err="1"/>
              <a:t>løysningane</a:t>
            </a:r>
            <a:r>
              <a:rPr lang="nb-NO" dirty="0"/>
              <a:t> som er </a:t>
            </a:r>
            <a:r>
              <a:rPr lang="nb-NO" dirty="0" err="1"/>
              <a:t>omtala</a:t>
            </a:r>
            <a:r>
              <a:rPr lang="nb-NO" dirty="0"/>
              <a:t> i reforma. Det viktige er at </a:t>
            </a:r>
            <a:r>
              <a:rPr lang="nb-NO" dirty="0" err="1"/>
              <a:t>ein</a:t>
            </a:r>
            <a:r>
              <a:rPr lang="nb-NO" dirty="0"/>
              <a:t> kartlegg eigen situasjon og </a:t>
            </a:r>
            <a:r>
              <a:rPr lang="nb-NO" dirty="0" err="1"/>
              <a:t>kjme</a:t>
            </a:r>
            <a:r>
              <a:rPr lang="nb-NO" dirty="0"/>
              <a:t> fram til </a:t>
            </a:r>
            <a:r>
              <a:rPr lang="nb-NO" dirty="0" err="1"/>
              <a:t>dei</a:t>
            </a:r>
            <a:r>
              <a:rPr lang="nb-NO" dirty="0"/>
              <a:t>  </a:t>
            </a:r>
            <a:r>
              <a:rPr lang="nb-NO" dirty="0" err="1"/>
              <a:t>forbetringsområda</a:t>
            </a:r>
            <a:r>
              <a:rPr lang="nb-NO" dirty="0"/>
              <a:t> </a:t>
            </a:r>
            <a:r>
              <a:rPr lang="nb-NO" dirty="0" err="1"/>
              <a:t>ein</a:t>
            </a:r>
            <a:r>
              <a:rPr lang="nb-NO" dirty="0"/>
              <a:t> har i kommunen. Så må </a:t>
            </a:r>
            <a:r>
              <a:rPr lang="nb-NO" dirty="0" err="1"/>
              <a:t>ein</a:t>
            </a:r>
            <a:r>
              <a:rPr lang="nb-NO" dirty="0"/>
              <a:t> gjerne prioritere basert på </a:t>
            </a:r>
            <a:r>
              <a:rPr lang="nb-NO" dirty="0" err="1"/>
              <a:t>risikovurderingar</a:t>
            </a:r>
            <a:r>
              <a:rPr lang="nb-NO" dirty="0"/>
              <a:t>. </a:t>
            </a:r>
            <a:r>
              <a:rPr lang="nb-NO" dirty="0" err="1"/>
              <a:t>Ein</a:t>
            </a:r>
            <a:r>
              <a:rPr lang="nb-NO" dirty="0"/>
              <a:t> skal jobbe systematisk med kvalitet og </a:t>
            </a:r>
            <a:r>
              <a:rPr lang="nb-NO" dirty="0" err="1"/>
              <a:t>pasientsikkerheit</a:t>
            </a:r>
            <a:r>
              <a:rPr lang="nb-NO" dirty="0"/>
              <a:t> </a:t>
            </a:r>
          </a:p>
          <a:p>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6</a:t>
            </a:fld>
            <a:endParaRPr lang="nb-NO"/>
          </a:p>
        </p:txBody>
      </p:sp>
    </p:spTree>
    <p:extLst>
      <p:ext uri="{BB962C8B-B14F-4D97-AF65-F5344CB8AC3E}">
        <p14:creationId xmlns:p14="http://schemas.microsoft.com/office/powerpoint/2010/main" val="2184593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Så til organiseringa av arbeidet og roller. Gjennomføringsansvaret lagt til Helsedirektoratet. Organiseringa skal reflektere </a:t>
            </a:r>
            <a:r>
              <a:rPr lang="nb-NO" dirty="0" err="1"/>
              <a:t>breidden</a:t>
            </a:r>
            <a:r>
              <a:rPr lang="nb-NO" dirty="0"/>
              <a:t> i reformarbeidet; både folkehelseperspektivet, </a:t>
            </a:r>
            <a:r>
              <a:rPr lang="nb-NO" dirty="0" err="1"/>
              <a:t>førebyggingsperspektivet</a:t>
            </a:r>
            <a:r>
              <a:rPr lang="nb-NO" dirty="0"/>
              <a:t> og </a:t>
            </a:r>
            <a:r>
              <a:rPr lang="nb-NO" dirty="0" err="1"/>
              <a:t>tenesteperspektivet</a:t>
            </a:r>
            <a:r>
              <a:rPr lang="nb-NO" dirty="0"/>
              <a:t>. Helsedirektoratet har knytta til seg KS og nasjonalt fagmiljø. Brukar- og </a:t>
            </a:r>
            <a:r>
              <a:rPr lang="nb-NO" dirty="0" err="1"/>
              <a:t>pårørande</a:t>
            </a:r>
            <a:r>
              <a:rPr lang="nb-NO" dirty="0"/>
              <a:t> i ei ekstern referansegruppe. Det er inngått intensjonsavtale med KS. </a:t>
            </a:r>
            <a:r>
              <a:rPr lang="nb-NO" dirty="0" err="1"/>
              <a:t>Oppgåver</a:t>
            </a:r>
            <a:r>
              <a:rPr lang="nb-NO" dirty="0"/>
              <a:t>: Informasjonsarbeid Utvikle og </a:t>
            </a:r>
            <a:r>
              <a:rPr lang="nb-NO" dirty="0" err="1"/>
              <a:t>spreie</a:t>
            </a:r>
            <a:r>
              <a:rPr lang="nb-NO" dirty="0"/>
              <a:t> kunnskap Lage rettliingsmateriell Utvikle måleverktøy og ansvar for følge- forsking av  reforma </a:t>
            </a:r>
            <a:r>
              <a:rPr lang="nb-NO" dirty="0" err="1"/>
              <a:t>Gje</a:t>
            </a:r>
            <a:r>
              <a:rPr lang="nb-NO" dirty="0"/>
              <a:t> </a:t>
            </a:r>
            <a:r>
              <a:rPr lang="nb-NO" dirty="0" err="1"/>
              <a:t>fagleg</a:t>
            </a:r>
            <a:r>
              <a:rPr lang="nb-NO" dirty="0"/>
              <a:t> støtte og hjelp til regionalt støtteapparat</a:t>
            </a:r>
          </a:p>
          <a:p>
            <a:endParaRPr lang="nb-NO" dirty="0"/>
          </a:p>
          <a:p>
            <a:r>
              <a:rPr lang="nb-NO" b="1" dirty="0"/>
              <a:t>Det regionale støtteapparatet </a:t>
            </a:r>
            <a:r>
              <a:rPr lang="nb-NO" dirty="0"/>
              <a:t>skal </a:t>
            </a:r>
            <a:r>
              <a:rPr lang="nb-NO" dirty="0" err="1"/>
              <a:t>skal</a:t>
            </a:r>
            <a:r>
              <a:rPr lang="nb-NO" dirty="0"/>
              <a:t> understøtte </a:t>
            </a:r>
            <a:r>
              <a:rPr lang="nb-NO" dirty="0" err="1"/>
              <a:t>kommunane</a:t>
            </a:r>
            <a:r>
              <a:rPr lang="nb-NO" dirty="0"/>
              <a:t> sitt endringsarbeid i reformperioden. Legge til rette for erfaringsdeling, kunnskapsutveksling og lokalt </a:t>
            </a:r>
            <a:r>
              <a:rPr lang="nb-NO" dirty="0" err="1"/>
              <a:t>forbetringsarbeid</a:t>
            </a:r>
            <a:r>
              <a:rPr lang="nb-NO" dirty="0"/>
              <a:t>. </a:t>
            </a:r>
          </a:p>
          <a:p>
            <a:endParaRPr lang="nb-NO" dirty="0"/>
          </a:p>
          <a:p>
            <a:r>
              <a:rPr lang="nb-NO" dirty="0"/>
              <a:t>Fylkeseldrerådet – skal ivareta </a:t>
            </a:r>
            <a:r>
              <a:rPr lang="nb-NO" dirty="0" err="1"/>
              <a:t>brukarmedverkanden</a:t>
            </a:r>
            <a:r>
              <a:rPr lang="nb-NO" dirty="0"/>
              <a:t> og brukarstemma i regionalt støtteapparat. </a:t>
            </a:r>
          </a:p>
          <a:p>
            <a:endParaRPr lang="nb-NO" dirty="0"/>
          </a:p>
          <a:p>
            <a:r>
              <a:rPr lang="nb-NO" dirty="0"/>
              <a:t>Det regionale støtteapparatet skal i reformperioden: </a:t>
            </a:r>
          </a:p>
          <a:p>
            <a:r>
              <a:rPr lang="nb-NO" dirty="0" err="1"/>
              <a:t>spreie</a:t>
            </a:r>
            <a:r>
              <a:rPr lang="nb-NO" dirty="0"/>
              <a:t> kunnskap om reformens </a:t>
            </a:r>
            <a:r>
              <a:rPr lang="nb-NO" dirty="0" err="1"/>
              <a:t>innsastområde</a:t>
            </a:r>
            <a:r>
              <a:rPr lang="nb-NO" dirty="0"/>
              <a:t>: </a:t>
            </a:r>
            <a:r>
              <a:rPr lang="nb-NO" dirty="0" err="1"/>
              <a:t>eit</a:t>
            </a:r>
            <a:r>
              <a:rPr lang="nb-NO" dirty="0"/>
              <a:t> </a:t>
            </a:r>
            <a:r>
              <a:rPr lang="nb-NO" dirty="0" err="1"/>
              <a:t>aldersvenleg</a:t>
            </a:r>
            <a:r>
              <a:rPr lang="nb-NO" dirty="0"/>
              <a:t> Norge, aktivitet og fellesskap, mat og måltid, helsehjelp, </a:t>
            </a:r>
            <a:r>
              <a:rPr lang="nb-NO" dirty="0" err="1"/>
              <a:t>samanheng</a:t>
            </a:r>
            <a:r>
              <a:rPr lang="nb-NO" dirty="0"/>
              <a:t> i </a:t>
            </a:r>
            <a:r>
              <a:rPr lang="nb-NO" dirty="0" err="1"/>
              <a:t>tenestene</a:t>
            </a:r>
            <a:r>
              <a:rPr lang="nb-NO" dirty="0"/>
              <a:t> samt </a:t>
            </a:r>
            <a:r>
              <a:rPr lang="nb-NO" dirty="0" err="1"/>
              <a:t>tenesteinnovasjon</a:t>
            </a:r>
            <a:r>
              <a:rPr lang="nb-NO" dirty="0"/>
              <a:t>, </a:t>
            </a:r>
            <a:r>
              <a:rPr lang="nb-NO" dirty="0" err="1"/>
              <a:t>forbetringsarbeid</a:t>
            </a:r>
            <a:r>
              <a:rPr lang="nb-NO" dirty="0"/>
              <a:t> og styring og kvalitet i </a:t>
            </a:r>
            <a:r>
              <a:rPr lang="nb-NO" dirty="0" err="1"/>
              <a:t>tenestene</a:t>
            </a:r>
            <a:endParaRPr lang="nb-NO" dirty="0"/>
          </a:p>
          <a:p>
            <a:r>
              <a:rPr lang="nb-NO" dirty="0"/>
              <a:t>Mobilisere, inspirere og engasjere alle </a:t>
            </a:r>
            <a:r>
              <a:rPr lang="nb-NO" dirty="0" err="1"/>
              <a:t>kommunane</a:t>
            </a:r>
            <a:r>
              <a:rPr lang="nb-NO" dirty="0"/>
              <a:t> i fylket</a:t>
            </a:r>
          </a:p>
          <a:p>
            <a:r>
              <a:rPr lang="nb-NO" dirty="0"/>
              <a:t>Bidra til at alle </a:t>
            </a:r>
            <a:r>
              <a:rPr lang="nb-NO" dirty="0" err="1"/>
              <a:t>kommunane</a:t>
            </a:r>
            <a:r>
              <a:rPr lang="nb-NO" dirty="0"/>
              <a:t> og fylkeskommunen tar politisk stilling til reformens innhold og korleis den kan </a:t>
            </a:r>
            <a:r>
              <a:rPr lang="nb-NO" dirty="0" err="1"/>
              <a:t>utformast</a:t>
            </a:r>
            <a:r>
              <a:rPr lang="nb-NO" dirty="0"/>
              <a:t> lokalt</a:t>
            </a:r>
          </a:p>
          <a:p>
            <a:r>
              <a:rPr lang="nb-NO" dirty="0" err="1"/>
              <a:t>Gje</a:t>
            </a:r>
            <a:r>
              <a:rPr lang="nb-NO" dirty="0"/>
              <a:t> </a:t>
            </a:r>
            <a:r>
              <a:rPr lang="nb-NO" dirty="0" err="1"/>
              <a:t>tilbod</a:t>
            </a:r>
            <a:r>
              <a:rPr lang="nb-NO" dirty="0"/>
              <a:t> om støtte og rettleiing til utvikling, iverksetting og evaluering av kommunalt planarbeid gjennom aktiv </a:t>
            </a:r>
            <a:r>
              <a:rPr lang="nb-NO" dirty="0" err="1"/>
              <a:t>oppsøkande</a:t>
            </a:r>
            <a:r>
              <a:rPr lang="nb-NO" dirty="0"/>
              <a:t> </a:t>
            </a:r>
            <a:r>
              <a:rPr lang="nb-NO" dirty="0" err="1"/>
              <a:t>verksemd</a:t>
            </a:r>
            <a:endParaRPr lang="nb-NO" dirty="0"/>
          </a:p>
          <a:p>
            <a:r>
              <a:rPr lang="nb-NO" dirty="0"/>
              <a:t>Invitere til læringsnettverk og erfaringsdeling mellom </a:t>
            </a:r>
            <a:r>
              <a:rPr lang="nb-NO" dirty="0" err="1"/>
              <a:t>kommunane</a:t>
            </a:r>
            <a:endParaRPr lang="nb-NO" dirty="0"/>
          </a:p>
          <a:p>
            <a:endParaRPr lang="nb-NO" dirty="0"/>
          </a:p>
          <a:p>
            <a:r>
              <a:rPr lang="nb-NO" dirty="0"/>
              <a:t>Invitere til dialogmøte med alle </a:t>
            </a:r>
            <a:r>
              <a:rPr lang="nb-NO" dirty="0" err="1"/>
              <a:t>kommunane</a:t>
            </a:r>
            <a:r>
              <a:rPr lang="nb-NO" dirty="0"/>
              <a:t> i løpet av året. Målgruppe: </a:t>
            </a:r>
            <a:r>
              <a:rPr lang="nb-NO" dirty="0" err="1"/>
              <a:t>Leiarar</a:t>
            </a:r>
            <a:r>
              <a:rPr lang="nb-NO" dirty="0"/>
              <a:t> og tilsette, </a:t>
            </a:r>
            <a:r>
              <a:rPr lang="nb-NO" dirty="0" err="1"/>
              <a:t>politik</a:t>
            </a:r>
            <a:r>
              <a:rPr lang="nb-NO" dirty="0"/>
              <a:t> leiing og </a:t>
            </a:r>
            <a:r>
              <a:rPr lang="nb-NO" dirty="0" err="1"/>
              <a:t>representantar</a:t>
            </a:r>
            <a:r>
              <a:rPr lang="nb-NO" dirty="0"/>
              <a:t> som </a:t>
            </a:r>
            <a:r>
              <a:rPr lang="nb-NO" dirty="0" err="1"/>
              <a:t>ivaretek</a:t>
            </a:r>
            <a:r>
              <a:rPr lang="nb-NO" dirty="0"/>
              <a:t> </a:t>
            </a:r>
            <a:r>
              <a:rPr lang="nb-NO" dirty="0" err="1"/>
              <a:t>innbyggar</a:t>
            </a:r>
            <a:r>
              <a:rPr lang="nb-NO" dirty="0"/>
              <a:t>, brukar og </a:t>
            </a:r>
            <a:r>
              <a:rPr lang="nb-NO" dirty="0" err="1"/>
              <a:t>pårørandeperspektivet</a:t>
            </a:r>
            <a:r>
              <a:rPr lang="nb-NO" dirty="0"/>
              <a:t>.  </a:t>
            </a:r>
            <a:r>
              <a:rPr lang="nb-NO" dirty="0" err="1"/>
              <a:t>Kommunane</a:t>
            </a:r>
            <a:r>
              <a:rPr lang="nb-NO" dirty="0"/>
              <a:t> vil </a:t>
            </a:r>
            <a:r>
              <a:rPr lang="nb-NO" dirty="0" err="1"/>
              <a:t>verte</a:t>
            </a:r>
            <a:r>
              <a:rPr lang="nb-NO" dirty="0"/>
              <a:t> tilbydd støtte og rettleiing til lokalt planarbeid. </a:t>
            </a:r>
          </a:p>
          <a:p>
            <a:endParaRPr lang="nb-NO" b="1" dirty="0"/>
          </a:p>
          <a:p>
            <a:r>
              <a:rPr lang="nb-NO" b="1" dirty="0"/>
              <a:t>Dialogmøter med kommunene</a:t>
            </a:r>
          </a:p>
          <a:p>
            <a:r>
              <a:rPr lang="nb-NO" dirty="0"/>
              <a:t>Fylkesmannen skal i 2019 aktivt gir tilbud om dialogmøter med alle kommunene. I meldingen står det beskrevet at kommunene inviteres til å ta stilling til løsningene i reformen og planlegge</a:t>
            </a:r>
          </a:p>
          <a:p>
            <a:r>
              <a:rPr lang="nb-NO" dirty="0"/>
              <a:t>hvordan de vil utforme og gjennomføre dem lokalt. Kommunene vil som en del av reformarbeidet, bli tilbudt støtte og veiledning til lokalt planarbeid. Dialogmøter kan gjennomføres enkeltvis eller gruppevis. Målgruppen for dialogmøter vil først og fremst være ledere og ansatte i kommunene, politisk ledelse og representanter som ivaretar innbygger-, bruker- og pårørendeperspektivet. Det kan også være nyttig å gjennomføre dialogmøter i samarbeid med de øvrige aktørene i det regionale støtteapparatet.</a:t>
            </a:r>
          </a:p>
          <a:p>
            <a:endParaRPr lang="nb-NO" dirty="0"/>
          </a:p>
          <a:p>
            <a:r>
              <a:rPr lang="nb-NO" b="1" dirty="0"/>
              <a:t>Læringsnettverk </a:t>
            </a:r>
          </a:p>
          <a:p>
            <a:r>
              <a:rPr lang="nb-NO" dirty="0"/>
              <a:t>Erfaringsdeling. Bruk av </a:t>
            </a:r>
            <a:r>
              <a:rPr lang="nb-NO" dirty="0" err="1"/>
              <a:t>metodar</a:t>
            </a:r>
            <a:r>
              <a:rPr lang="nb-NO" dirty="0"/>
              <a:t> for </a:t>
            </a:r>
            <a:r>
              <a:rPr lang="nb-NO" dirty="0" err="1"/>
              <a:t>forbetringsarbeid</a:t>
            </a:r>
            <a:r>
              <a:rPr lang="nb-NO" dirty="0"/>
              <a:t>. USHT </a:t>
            </a:r>
            <a:r>
              <a:rPr lang="nb-NO" dirty="0" err="1"/>
              <a:t>eit</a:t>
            </a:r>
            <a:r>
              <a:rPr lang="nb-NO" dirty="0"/>
              <a:t> </a:t>
            </a:r>
            <a:r>
              <a:rPr lang="nb-NO" dirty="0" err="1"/>
              <a:t>hovudansvar</a:t>
            </a:r>
            <a:r>
              <a:rPr lang="nb-NO" dirty="0"/>
              <a:t>. </a:t>
            </a:r>
          </a:p>
        </p:txBody>
      </p:sp>
      <p:sp>
        <p:nvSpPr>
          <p:cNvPr id="4" name="Plassholder for lysbildenummer 3"/>
          <p:cNvSpPr>
            <a:spLocks noGrp="1"/>
          </p:cNvSpPr>
          <p:nvPr>
            <p:ph type="sldNum" sz="quarter" idx="5"/>
          </p:nvPr>
        </p:nvSpPr>
        <p:spPr/>
        <p:txBody>
          <a:bodyPr/>
          <a:lstStyle/>
          <a:p>
            <a:fld id="{9BA28B19-6AA3-4414-9E61-2861EB25CBDD}" type="slidenum">
              <a:rPr lang="nb-NO" smtClean="0"/>
              <a:t>7</a:t>
            </a:fld>
            <a:endParaRPr lang="nb-NO"/>
          </a:p>
        </p:txBody>
      </p:sp>
    </p:spTree>
    <p:extLst>
      <p:ext uri="{BB962C8B-B14F-4D97-AF65-F5344CB8AC3E}">
        <p14:creationId xmlns:p14="http://schemas.microsoft.com/office/powerpoint/2010/main" val="3855495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Utarbeide plan for gjennomføring av reforma for heile planperioden. Planen skal </a:t>
            </a:r>
            <a:r>
              <a:rPr lang="nb-NO" dirty="0" err="1"/>
              <a:t>utviklast</a:t>
            </a:r>
            <a:r>
              <a:rPr lang="nb-NO" dirty="0"/>
              <a:t> i tett samarbeid med KS og USHT. </a:t>
            </a:r>
          </a:p>
          <a:p>
            <a:endParaRPr lang="nn-NO" dirty="0"/>
          </a:p>
          <a:p>
            <a:r>
              <a:rPr lang="nn-NO" b="1" dirty="0"/>
              <a:t>Når det gjeld organisering </a:t>
            </a:r>
            <a:r>
              <a:rPr lang="nn-NO" dirty="0"/>
              <a:t>og samarbeid lokalt skal embeta ivareta </a:t>
            </a:r>
            <a:r>
              <a:rPr lang="nn-NO" dirty="0" err="1"/>
              <a:t>breidden</a:t>
            </a:r>
            <a:r>
              <a:rPr lang="nn-NO" dirty="0"/>
              <a:t> i reforma og understøtte </a:t>
            </a:r>
            <a:r>
              <a:rPr lang="nn-NO" dirty="0" err="1"/>
              <a:t>reformens</a:t>
            </a:r>
            <a:r>
              <a:rPr lang="nn-NO" dirty="0"/>
              <a:t> intensjon om at </a:t>
            </a:r>
            <a:r>
              <a:rPr lang="nn-NO" dirty="0" err="1"/>
              <a:t>gjennomfring</a:t>
            </a:r>
            <a:r>
              <a:rPr lang="nn-NO" dirty="0"/>
              <a:t> skal ta utgangspunkt i kommunane sine behov. Vi tenkjer oss ei brei forankring. Brukarmedverknaden og legge til rette for at eldre/pårørande kan ta </a:t>
            </a:r>
            <a:r>
              <a:rPr lang="nn-NO" dirty="0" err="1"/>
              <a:t>aktivit</a:t>
            </a:r>
            <a:r>
              <a:rPr lang="nn-NO" dirty="0"/>
              <a:t> del i arbeidet vil vektleggast.  </a:t>
            </a:r>
          </a:p>
          <a:p>
            <a:endParaRPr lang="nn-NO" dirty="0"/>
          </a:p>
          <a:p>
            <a:r>
              <a:rPr lang="nn-NO" b="1" dirty="0"/>
              <a:t>Forankra i embetsleiinga</a:t>
            </a:r>
          </a:p>
          <a:p>
            <a:endParaRPr lang="nn-NO" dirty="0"/>
          </a:p>
          <a:p>
            <a:r>
              <a:rPr lang="nn-NO" dirty="0"/>
              <a:t>Intern arbeidsgruppe som involverer tilsette på tvers av avdelingane (helse og omsorg, plan, landbruk)</a:t>
            </a:r>
          </a:p>
          <a:p>
            <a:r>
              <a:rPr lang="nn-NO" dirty="0"/>
              <a:t>Koordineringsgruppe (Regionalt støtteapparat) : FM, KS, USHT, fylkeseldreråda, regionalt senter for omsorgsforsking</a:t>
            </a:r>
          </a:p>
          <a:p>
            <a:r>
              <a:rPr lang="nn-NO" dirty="0"/>
              <a:t>Samarbeidsforum (utvida støtteapparat): fylkeskommunane (folkehelse, tannhelse, samferdsel, kultur), eldreråd, regionale fagmiljø, høgskulen, helseføretak, frivillig arbeid, brukarorganisasjonar, ( Pensjonistforbundet, </a:t>
            </a:r>
            <a:r>
              <a:rPr lang="nn-NO" dirty="0" err="1"/>
              <a:t>Nasjonalforeningen</a:t>
            </a:r>
            <a:r>
              <a:rPr lang="nn-NO" dirty="0"/>
              <a:t> for folkehelse </a:t>
            </a:r>
            <a:r>
              <a:rPr lang="nn-NO" dirty="0" err="1"/>
              <a:t>m.fl</a:t>
            </a:r>
            <a:r>
              <a:rPr lang="nn-NO" dirty="0"/>
              <a:t>.)</a:t>
            </a:r>
          </a:p>
          <a:p>
            <a:endParaRPr lang="nn-NO" dirty="0"/>
          </a:p>
          <a:p>
            <a:r>
              <a:rPr lang="nn-NO" dirty="0"/>
              <a:t>Seksjon kommunehelse og omsorg hovudansvar</a:t>
            </a:r>
          </a:p>
          <a:p>
            <a:r>
              <a:rPr lang="nn-NO" dirty="0"/>
              <a:t>Arbeidet leia frå Leikanger. </a:t>
            </a:r>
            <a:r>
              <a:rPr lang="nb-NO" dirty="0"/>
              <a:t>Har alt hatt to møte i koordineringsgruppa. Vi har fått tilbakemelding </a:t>
            </a:r>
            <a:r>
              <a:rPr lang="nb-NO" dirty="0" err="1"/>
              <a:t>frå</a:t>
            </a:r>
            <a:r>
              <a:rPr lang="nb-NO" dirty="0"/>
              <a:t> pensjonistforbundet og Nasjonalforeningen for folkehelsen at </a:t>
            </a:r>
            <a:r>
              <a:rPr lang="nb-NO" dirty="0" err="1"/>
              <a:t>dei</a:t>
            </a:r>
            <a:r>
              <a:rPr lang="nb-NO" dirty="0"/>
              <a:t> ønsker å bidra i </a:t>
            </a:r>
            <a:r>
              <a:rPr lang="nb-NO" dirty="0" err="1"/>
              <a:t>reformarbediet</a:t>
            </a:r>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8</a:t>
            </a:fld>
            <a:endParaRPr lang="nb-NO"/>
          </a:p>
        </p:txBody>
      </p:sp>
    </p:spTree>
    <p:extLst>
      <p:ext uri="{BB962C8B-B14F-4D97-AF65-F5344CB8AC3E}">
        <p14:creationId xmlns:p14="http://schemas.microsoft.com/office/powerpoint/2010/main" val="1790671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Reformen har fire </a:t>
            </a:r>
            <a:r>
              <a:rPr lang="nb-NO" dirty="0" err="1"/>
              <a:t>fasar</a:t>
            </a:r>
            <a:r>
              <a:rPr lang="nb-NO" dirty="0"/>
              <a:t>. Helsedirektoratet har laga </a:t>
            </a:r>
            <a:r>
              <a:rPr lang="nb-NO" dirty="0" err="1"/>
              <a:t>framdriftplan</a:t>
            </a:r>
            <a:r>
              <a:rPr lang="nb-NO" dirty="0"/>
              <a:t> som syner </a:t>
            </a:r>
            <a:r>
              <a:rPr lang="nb-NO" dirty="0" err="1"/>
              <a:t>aktørar</a:t>
            </a:r>
            <a:r>
              <a:rPr lang="nb-NO" dirty="0"/>
              <a:t>, </a:t>
            </a:r>
            <a:r>
              <a:rPr lang="nb-NO" dirty="0" err="1"/>
              <a:t>oppgåver</a:t>
            </a:r>
            <a:r>
              <a:rPr lang="nb-NO" dirty="0"/>
              <a:t> og </a:t>
            </a:r>
            <a:r>
              <a:rPr lang="nb-NO" dirty="0" err="1"/>
              <a:t>milepælar</a:t>
            </a:r>
            <a:r>
              <a:rPr lang="nb-NO" dirty="0"/>
              <a:t> i reformperioden. </a:t>
            </a:r>
          </a:p>
          <a:p>
            <a:endParaRPr lang="nb-NO" dirty="0"/>
          </a:p>
          <a:p>
            <a:r>
              <a:rPr lang="nb-NO" dirty="0"/>
              <a:t>Reformperiode på fem år. </a:t>
            </a:r>
          </a:p>
          <a:p>
            <a:r>
              <a:rPr lang="nb-NO" dirty="0"/>
              <a:t>Fase 1 Oppstart</a:t>
            </a:r>
          </a:p>
          <a:p>
            <a:r>
              <a:rPr lang="nb-NO" dirty="0"/>
              <a:t>Fase 2 Kartlegging og planlegging </a:t>
            </a:r>
          </a:p>
          <a:p>
            <a:r>
              <a:rPr lang="nb-NO" dirty="0"/>
              <a:t>Fase 3 Implementering /gjennomføring</a:t>
            </a:r>
          </a:p>
          <a:p>
            <a:r>
              <a:rPr lang="nb-NO" dirty="0"/>
              <a:t>Fase 4 Evaluering og </a:t>
            </a:r>
            <a:r>
              <a:rPr lang="nb-NO" dirty="0" err="1"/>
              <a:t>forbetring</a:t>
            </a:r>
            <a:endParaRPr lang="nb-NO" dirty="0"/>
          </a:p>
        </p:txBody>
      </p:sp>
      <p:sp>
        <p:nvSpPr>
          <p:cNvPr id="4" name="Plassholder for lysbildenummer 3"/>
          <p:cNvSpPr>
            <a:spLocks noGrp="1"/>
          </p:cNvSpPr>
          <p:nvPr>
            <p:ph type="sldNum" sz="quarter" idx="5"/>
          </p:nvPr>
        </p:nvSpPr>
        <p:spPr/>
        <p:txBody>
          <a:bodyPr/>
          <a:lstStyle/>
          <a:p>
            <a:fld id="{9BA28B19-6AA3-4414-9E61-2861EB25CBDD}" type="slidenum">
              <a:rPr lang="nb-NO" smtClean="0"/>
              <a:t>9</a:t>
            </a:fld>
            <a:endParaRPr lang="nb-NO"/>
          </a:p>
        </p:txBody>
      </p:sp>
    </p:spTree>
    <p:extLst>
      <p:ext uri="{BB962C8B-B14F-4D97-AF65-F5344CB8AC3E}">
        <p14:creationId xmlns:p14="http://schemas.microsoft.com/office/powerpoint/2010/main" val="1519870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9743AEF-1833-4CA8-9EB1-D45EE49FFBE9}"/>
              </a:ext>
            </a:extLst>
          </p:cNvPr>
          <p:cNvSpPr>
            <a:spLocks noGrp="1"/>
          </p:cNvSpPr>
          <p:nvPr>
            <p:ph type="ctrTitle"/>
          </p:nvPr>
        </p:nvSpPr>
        <p:spPr>
          <a:xfrm>
            <a:off x="1524000" y="1222947"/>
            <a:ext cx="9144000" cy="2387600"/>
          </a:xfrm>
        </p:spPr>
        <p:txBody>
          <a:bodyPr anchor="b"/>
          <a:lstStyle>
            <a:lvl1pPr algn="ctr">
              <a:defRPr sz="6000"/>
            </a:lvl1pPr>
          </a:lstStyle>
          <a:p>
            <a:r>
              <a:rPr lang="nb-NO"/>
              <a:t>Klikk for å redigere tittelstil</a:t>
            </a:r>
            <a:endParaRPr lang="nb-NO" dirty="0"/>
          </a:p>
        </p:txBody>
      </p:sp>
      <p:sp>
        <p:nvSpPr>
          <p:cNvPr id="3" name="Undertittel 2">
            <a:extLst>
              <a:ext uri="{FF2B5EF4-FFF2-40B4-BE49-F238E27FC236}">
                <a16:creationId xmlns:a16="http://schemas.microsoft.com/office/drawing/2014/main" id="{10FD53A4-90E3-4A64-BE85-4D552CE44D72}"/>
              </a:ext>
            </a:extLst>
          </p:cNvPr>
          <p:cNvSpPr>
            <a:spLocks noGrp="1"/>
          </p:cNvSpPr>
          <p:nvPr>
            <p:ph type="subTitle" idx="1"/>
          </p:nvPr>
        </p:nvSpPr>
        <p:spPr>
          <a:xfrm>
            <a:off x="1524000" y="3702622"/>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Tree>
    <p:extLst>
      <p:ext uri="{BB962C8B-B14F-4D97-AF65-F5344CB8AC3E}">
        <p14:creationId xmlns:p14="http://schemas.microsoft.com/office/powerpoint/2010/main" val="9590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D8E2668-9A4A-4D12-AA03-A63E1B44835C}"/>
              </a:ext>
            </a:extLst>
          </p:cNvPr>
          <p:cNvSpPr>
            <a:spLocks noGrp="1"/>
          </p:cNvSpPr>
          <p:nvPr>
            <p:ph type="title"/>
          </p:nvPr>
        </p:nvSpPr>
        <p:spPr>
          <a:xfrm>
            <a:off x="838200" y="1214086"/>
            <a:ext cx="8339328" cy="1009651"/>
          </a:xfrm>
        </p:spPr>
        <p:txBody>
          <a:bodyPr/>
          <a:lstStyle/>
          <a:p>
            <a:r>
              <a:rPr lang="nb-NO"/>
              <a:t>Klikk for å redigere tittelstil</a:t>
            </a:r>
            <a:endParaRPr lang="nb-NO" dirty="0"/>
          </a:p>
        </p:txBody>
      </p:sp>
      <p:sp>
        <p:nvSpPr>
          <p:cNvPr id="3" name="Plassholder for innhold 2">
            <a:extLst>
              <a:ext uri="{FF2B5EF4-FFF2-40B4-BE49-F238E27FC236}">
                <a16:creationId xmlns:a16="http://schemas.microsoft.com/office/drawing/2014/main" id="{3AFA7765-53E7-44C1-9038-84FC5660605C}"/>
              </a:ext>
            </a:extLst>
          </p:cNvPr>
          <p:cNvSpPr>
            <a:spLocks noGrp="1"/>
          </p:cNvSpPr>
          <p:nvPr>
            <p:ph idx="1"/>
          </p:nvPr>
        </p:nvSpPr>
        <p:spPr>
          <a:xfrm>
            <a:off x="838200" y="2331719"/>
            <a:ext cx="10098024" cy="3712465"/>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1859488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1A3207B-8843-4938-8EEE-9122DA68CB9F}"/>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2EAC4F83-9798-4C24-ADFE-CC9EDE9267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Rediger tekststiler i malen</a:t>
            </a:r>
          </a:p>
        </p:txBody>
      </p:sp>
    </p:spTree>
    <p:extLst>
      <p:ext uri="{BB962C8B-B14F-4D97-AF65-F5344CB8AC3E}">
        <p14:creationId xmlns:p14="http://schemas.microsoft.com/office/powerpoint/2010/main" val="391850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902914C-B977-492B-9FDA-599369394224}"/>
              </a:ext>
            </a:extLst>
          </p:cNvPr>
          <p:cNvSpPr>
            <a:spLocks noGrp="1"/>
          </p:cNvSpPr>
          <p:nvPr>
            <p:ph type="title"/>
          </p:nvPr>
        </p:nvSpPr>
        <p:spPr>
          <a:xfrm>
            <a:off x="838200" y="1223230"/>
            <a:ext cx="8339328" cy="1009651"/>
          </a:xfrm>
        </p:spPr>
        <p:txBody>
          <a:bodyPr/>
          <a:lstStyle/>
          <a:p>
            <a:r>
              <a:rPr lang="nb-NO"/>
              <a:t>Klikk for å redigere tittelstil</a:t>
            </a:r>
            <a:endParaRPr lang="nb-NO" dirty="0"/>
          </a:p>
        </p:txBody>
      </p:sp>
      <p:sp>
        <p:nvSpPr>
          <p:cNvPr id="3" name="Plassholder for innhold 2">
            <a:extLst>
              <a:ext uri="{FF2B5EF4-FFF2-40B4-BE49-F238E27FC236}">
                <a16:creationId xmlns:a16="http://schemas.microsoft.com/office/drawing/2014/main" id="{D90AAFB8-5BFE-4B43-8969-27EE0FFE515E}"/>
              </a:ext>
            </a:extLst>
          </p:cNvPr>
          <p:cNvSpPr>
            <a:spLocks noGrp="1"/>
          </p:cNvSpPr>
          <p:nvPr>
            <p:ph sz="half" idx="1"/>
          </p:nvPr>
        </p:nvSpPr>
        <p:spPr>
          <a:xfrm>
            <a:off x="838200" y="2365121"/>
            <a:ext cx="5181600" cy="4154551"/>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4" name="Plassholder for innhold 3">
            <a:extLst>
              <a:ext uri="{FF2B5EF4-FFF2-40B4-BE49-F238E27FC236}">
                <a16:creationId xmlns:a16="http://schemas.microsoft.com/office/drawing/2014/main" id="{33F749FD-BFF4-428B-8517-109DB1E0BE39}"/>
              </a:ext>
            </a:extLst>
          </p:cNvPr>
          <p:cNvSpPr>
            <a:spLocks noGrp="1"/>
          </p:cNvSpPr>
          <p:nvPr>
            <p:ph sz="half" idx="2"/>
          </p:nvPr>
        </p:nvSpPr>
        <p:spPr>
          <a:xfrm>
            <a:off x="6172200" y="2365121"/>
            <a:ext cx="5181600" cy="4154551"/>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13741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9B4473B-0284-4D11-A360-2064EE335641}"/>
              </a:ext>
            </a:extLst>
          </p:cNvPr>
          <p:cNvSpPr>
            <a:spLocks noGrp="1"/>
          </p:cNvSpPr>
          <p:nvPr>
            <p:ph type="title"/>
          </p:nvPr>
        </p:nvSpPr>
        <p:spPr>
          <a:xfrm>
            <a:off x="838200" y="1214086"/>
            <a:ext cx="8339328" cy="1009651"/>
          </a:xfrm>
        </p:spPr>
        <p:txBody>
          <a:bodyPr/>
          <a:lstStyle/>
          <a:p>
            <a:r>
              <a:rPr lang="nb-NO"/>
              <a:t>Klikk for å redigere tittelstil</a:t>
            </a:r>
            <a:endParaRPr lang="nb-NO" dirty="0"/>
          </a:p>
        </p:txBody>
      </p:sp>
    </p:spTree>
    <p:extLst>
      <p:ext uri="{BB962C8B-B14F-4D97-AF65-F5344CB8AC3E}">
        <p14:creationId xmlns:p14="http://schemas.microsoft.com/office/powerpoint/2010/main" val="1355195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137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kstSylinder 6">
            <a:extLst>
              <a:ext uri="{FF2B5EF4-FFF2-40B4-BE49-F238E27FC236}">
                <a16:creationId xmlns:a16="http://schemas.microsoft.com/office/drawing/2014/main" id="{59BD7EC6-7890-452A-A7E5-70C2ED7E5034}"/>
              </a:ext>
            </a:extLst>
          </p:cNvPr>
          <p:cNvSpPr txBox="1"/>
          <p:nvPr userDrawn="1"/>
        </p:nvSpPr>
        <p:spPr>
          <a:xfrm>
            <a:off x="0" y="1168366"/>
            <a:ext cx="12192000" cy="5689634"/>
          </a:xfrm>
          <a:prstGeom prst="rect">
            <a:avLst/>
          </a:prstGeom>
          <a:solidFill>
            <a:srgbClr val="DFE0DF"/>
          </a:solidFill>
        </p:spPr>
        <p:txBody>
          <a:bodyPr wrap="square" rtlCol="0">
            <a:spAutoFit/>
          </a:bodyPr>
          <a:lstStyle/>
          <a:p>
            <a:endParaRPr lang="nb-NO" dirty="0"/>
          </a:p>
        </p:txBody>
      </p:sp>
      <p:sp>
        <p:nvSpPr>
          <p:cNvPr id="2" name="Plassholder for tittel 1">
            <a:extLst>
              <a:ext uri="{FF2B5EF4-FFF2-40B4-BE49-F238E27FC236}">
                <a16:creationId xmlns:a16="http://schemas.microsoft.com/office/drawing/2014/main" id="{767D1FB2-99F1-458B-B256-DF4FF39FE78D}"/>
              </a:ext>
            </a:extLst>
          </p:cNvPr>
          <p:cNvSpPr>
            <a:spLocks noGrp="1"/>
          </p:cNvSpPr>
          <p:nvPr>
            <p:ph type="title"/>
          </p:nvPr>
        </p:nvSpPr>
        <p:spPr>
          <a:xfrm>
            <a:off x="838200" y="1232374"/>
            <a:ext cx="9284208" cy="1009651"/>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6FAB8EDF-DDFE-49AA-A618-39564A43FD3B}"/>
              </a:ext>
            </a:extLst>
          </p:cNvPr>
          <p:cNvSpPr>
            <a:spLocks noGrp="1"/>
          </p:cNvSpPr>
          <p:nvPr>
            <p:ph type="body" idx="1"/>
          </p:nvPr>
        </p:nvSpPr>
        <p:spPr>
          <a:xfrm>
            <a:off x="838200" y="2331719"/>
            <a:ext cx="9284208" cy="3712465"/>
          </a:xfrm>
          <a:prstGeom prst="rect">
            <a:avLst/>
          </a:prstGeom>
        </p:spPr>
        <p:txBody>
          <a:bodyPr vert="horz" lIns="91440" tIns="45720" rIns="91440" bIns="45720" rtlCol="0">
            <a:normAutofit/>
          </a:bodyPr>
          <a:lstStyle/>
          <a:p>
            <a:pPr lvl="0"/>
            <a:r>
              <a:rPr lang="nb-NO" dirty="0"/>
              <a:t>Rediger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9" name="Bilde 8">
            <a:extLst>
              <a:ext uri="{FF2B5EF4-FFF2-40B4-BE49-F238E27FC236}">
                <a16:creationId xmlns:a16="http://schemas.microsoft.com/office/drawing/2014/main" id="{10D73F73-0B8B-41FB-99BC-A47F8B38857B}"/>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6258" t="22826" r="25238" b="30978"/>
          <a:stretch/>
        </p:blipFill>
        <p:spPr>
          <a:xfrm>
            <a:off x="155448" y="211738"/>
            <a:ext cx="3803904" cy="777240"/>
          </a:xfrm>
          <a:prstGeom prst="rect">
            <a:avLst/>
          </a:prstGeom>
        </p:spPr>
      </p:pic>
      <p:pic>
        <p:nvPicPr>
          <p:cNvPr id="11" name="Bilde 10" descr="Et bilde som inneholder tekst&#10;&#10;Beskrivelse som er generert med høy visshet">
            <a:extLst>
              <a:ext uri="{FF2B5EF4-FFF2-40B4-BE49-F238E27FC236}">
                <a16:creationId xmlns:a16="http://schemas.microsoft.com/office/drawing/2014/main" id="{D55B00BC-17D0-49FF-B98C-AE824A59F2B4}"/>
              </a:ext>
            </a:extLst>
          </p:cNvPr>
          <p:cNvPicPr>
            <a:picLocks noChangeAspect="1"/>
          </p:cNvPicPr>
          <p:nvPr userDrawn="1"/>
        </p:nvPicPr>
        <p:blipFill>
          <a:blip r:embed="rId9">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0746830">
            <a:off x="8528922" y="3921611"/>
            <a:ext cx="3836468" cy="3536046"/>
          </a:xfrm>
          <a:prstGeom prst="rect">
            <a:avLst/>
          </a:prstGeom>
        </p:spPr>
      </p:pic>
    </p:spTree>
    <p:extLst>
      <p:ext uri="{BB962C8B-B14F-4D97-AF65-F5344CB8AC3E}">
        <p14:creationId xmlns:p14="http://schemas.microsoft.com/office/powerpoint/2010/main" val="2458356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FA78997-50EC-4F85-9C86-AF29180614C1}"/>
              </a:ext>
            </a:extLst>
          </p:cNvPr>
          <p:cNvSpPr>
            <a:spLocks noGrp="1"/>
          </p:cNvSpPr>
          <p:nvPr>
            <p:ph type="ctrTitle"/>
          </p:nvPr>
        </p:nvSpPr>
        <p:spPr>
          <a:xfrm>
            <a:off x="-88490" y="1"/>
            <a:ext cx="12162503" cy="1964986"/>
          </a:xfrm>
        </p:spPr>
        <p:txBody>
          <a:bodyPr>
            <a:normAutofit/>
          </a:bodyPr>
          <a:lstStyle/>
          <a:p>
            <a:r>
              <a:rPr lang="nb-NO" sz="4000" b="1" dirty="0"/>
              <a:t>Leve hele livet – ei kvalitetsreform for eldre</a:t>
            </a:r>
          </a:p>
        </p:txBody>
      </p:sp>
      <p:sp>
        <p:nvSpPr>
          <p:cNvPr id="3" name="Undertittel 2">
            <a:extLst>
              <a:ext uri="{FF2B5EF4-FFF2-40B4-BE49-F238E27FC236}">
                <a16:creationId xmlns:a16="http://schemas.microsoft.com/office/drawing/2014/main" id="{7E412E19-8A7D-435E-AF91-D867D0CFF1DB}"/>
              </a:ext>
            </a:extLst>
          </p:cNvPr>
          <p:cNvSpPr>
            <a:spLocks noGrp="1"/>
          </p:cNvSpPr>
          <p:nvPr>
            <p:ph type="subTitle" idx="1"/>
          </p:nvPr>
        </p:nvSpPr>
        <p:spPr>
          <a:xfrm>
            <a:off x="1524000" y="2470825"/>
            <a:ext cx="9144000" cy="4387175"/>
          </a:xfrm>
        </p:spPr>
        <p:txBody>
          <a:bodyPr>
            <a:normAutofit/>
          </a:bodyPr>
          <a:lstStyle/>
          <a:p>
            <a:r>
              <a:rPr lang="nb-NO" dirty="0"/>
              <a:t>Meld. St. 15 (2017-2018)</a:t>
            </a:r>
          </a:p>
          <a:p>
            <a:endParaRPr lang="nb-NO" dirty="0"/>
          </a:p>
          <a:p>
            <a:r>
              <a:rPr lang="nb-NO" dirty="0" err="1"/>
              <a:t>Innhald</a:t>
            </a:r>
            <a:r>
              <a:rPr lang="nb-NO" dirty="0"/>
              <a:t> i reforma </a:t>
            </a:r>
          </a:p>
          <a:p>
            <a:r>
              <a:rPr lang="nb-NO" dirty="0" err="1"/>
              <a:t>Forventningar</a:t>
            </a:r>
            <a:r>
              <a:rPr lang="nb-NO" dirty="0"/>
              <a:t> til </a:t>
            </a:r>
            <a:r>
              <a:rPr lang="nb-NO" dirty="0" err="1"/>
              <a:t>kommunane</a:t>
            </a:r>
            <a:endParaRPr lang="nb-NO" dirty="0"/>
          </a:p>
          <a:p>
            <a:r>
              <a:rPr lang="nb-NO" dirty="0"/>
              <a:t>Fylkesmannens rolle  </a:t>
            </a:r>
          </a:p>
          <a:p>
            <a:r>
              <a:rPr lang="nb-NO" dirty="0"/>
              <a:t>Organisering av arbeidet med reforma </a:t>
            </a:r>
          </a:p>
          <a:p>
            <a:endParaRPr lang="nb-NO" dirty="0"/>
          </a:p>
          <a:p>
            <a:r>
              <a:rPr lang="nb-NO" dirty="0"/>
              <a:t>Florø, 07.03.2019</a:t>
            </a:r>
          </a:p>
        </p:txBody>
      </p:sp>
    </p:spTree>
    <p:extLst>
      <p:ext uri="{BB962C8B-B14F-4D97-AF65-F5344CB8AC3E}">
        <p14:creationId xmlns:p14="http://schemas.microsoft.com/office/powerpoint/2010/main" val="246988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30DD3BD-5889-46A4-8C48-18297EAD5492}"/>
              </a:ext>
            </a:extLst>
          </p:cNvPr>
          <p:cNvSpPr>
            <a:spLocks noGrp="1"/>
          </p:cNvSpPr>
          <p:nvPr>
            <p:ph type="title"/>
          </p:nvPr>
        </p:nvSpPr>
        <p:spPr>
          <a:xfrm>
            <a:off x="1343608" y="1214086"/>
            <a:ext cx="9763946" cy="1009651"/>
          </a:xfrm>
        </p:spPr>
        <p:txBody>
          <a:bodyPr/>
          <a:lstStyle/>
          <a:p>
            <a:pPr algn="ctr"/>
            <a:r>
              <a:rPr lang="nb-NO" dirty="0"/>
              <a:t>Lykke til!</a:t>
            </a:r>
          </a:p>
        </p:txBody>
      </p:sp>
      <p:pic>
        <p:nvPicPr>
          <p:cNvPr id="4" name="Plassholder for innhold 3">
            <a:extLst>
              <a:ext uri="{FF2B5EF4-FFF2-40B4-BE49-F238E27FC236}">
                <a16:creationId xmlns:a16="http://schemas.microsoft.com/office/drawing/2014/main" id="{D2AD7D1D-E4B7-4489-9CC8-D8198D0876EB}"/>
              </a:ext>
            </a:extLst>
          </p:cNvPr>
          <p:cNvPicPr>
            <a:picLocks noGrp="1" noChangeAspect="1"/>
          </p:cNvPicPr>
          <p:nvPr>
            <p:ph idx="1"/>
          </p:nvPr>
        </p:nvPicPr>
        <p:blipFill>
          <a:blip r:embed="rId3"/>
          <a:stretch>
            <a:fillRect/>
          </a:stretch>
        </p:blipFill>
        <p:spPr>
          <a:xfrm>
            <a:off x="531386" y="2074985"/>
            <a:ext cx="11206416" cy="4325815"/>
          </a:xfrm>
          <a:prstGeom prst="rect">
            <a:avLst/>
          </a:prstGeom>
        </p:spPr>
      </p:pic>
      <p:sp>
        <p:nvSpPr>
          <p:cNvPr id="5" name="TekstSylinder 4">
            <a:extLst>
              <a:ext uri="{FF2B5EF4-FFF2-40B4-BE49-F238E27FC236}">
                <a16:creationId xmlns:a16="http://schemas.microsoft.com/office/drawing/2014/main" id="{FC418D83-26E5-4DDD-A3D4-F59D547C1E66}"/>
              </a:ext>
            </a:extLst>
          </p:cNvPr>
          <p:cNvSpPr txBox="1"/>
          <p:nvPr/>
        </p:nvSpPr>
        <p:spPr>
          <a:xfrm>
            <a:off x="2258008" y="5391149"/>
            <a:ext cx="8080310" cy="1009651"/>
          </a:xfrm>
          <a:prstGeom prst="rect">
            <a:avLst/>
          </a:prstGeom>
          <a:noFill/>
        </p:spPr>
        <p:txBody>
          <a:bodyPr wrap="square" rtlCol="0">
            <a:spAutoFit/>
          </a:bodyPr>
          <a:lstStyle/>
          <a:p>
            <a:endParaRPr lang="nb-NO" dirty="0"/>
          </a:p>
        </p:txBody>
      </p:sp>
      <p:sp>
        <p:nvSpPr>
          <p:cNvPr id="6" name="TekstSylinder 5">
            <a:extLst>
              <a:ext uri="{FF2B5EF4-FFF2-40B4-BE49-F238E27FC236}">
                <a16:creationId xmlns:a16="http://schemas.microsoft.com/office/drawing/2014/main" id="{A4642EC5-8AF9-4700-A70D-168E3F38717F}"/>
              </a:ext>
            </a:extLst>
          </p:cNvPr>
          <p:cNvSpPr txBox="1"/>
          <p:nvPr/>
        </p:nvSpPr>
        <p:spPr>
          <a:xfrm>
            <a:off x="3508309" y="5643912"/>
            <a:ext cx="6982407" cy="461665"/>
          </a:xfrm>
          <a:prstGeom prst="rect">
            <a:avLst/>
          </a:prstGeom>
          <a:noFill/>
        </p:spPr>
        <p:txBody>
          <a:bodyPr wrap="square" rtlCol="0">
            <a:spAutoFit/>
          </a:bodyPr>
          <a:lstStyle/>
          <a:p>
            <a:r>
              <a:rPr lang="nb-NO" sz="2400" dirty="0"/>
              <a:t>Kontakt: fmsfaew@fylkesmannen.no</a:t>
            </a:r>
          </a:p>
        </p:txBody>
      </p:sp>
    </p:spTree>
    <p:extLst>
      <p:ext uri="{BB962C8B-B14F-4D97-AF65-F5344CB8AC3E}">
        <p14:creationId xmlns:p14="http://schemas.microsoft.com/office/powerpoint/2010/main" val="2965246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D92723E-01EB-40BF-B4E7-B9A911615A98}"/>
              </a:ext>
            </a:extLst>
          </p:cNvPr>
          <p:cNvSpPr>
            <a:spLocks noGrp="1"/>
          </p:cNvSpPr>
          <p:nvPr>
            <p:ph type="title"/>
          </p:nvPr>
        </p:nvSpPr>
        <p:spPr>
          <a:xfrm>
            <a:off x="1259305" y="770021"/>
            <a:ext cx="10204383" cy="952901"/>
          </a:xfrm>
        </p:spPr>
        <p:txBody>
          <a:bodyPr>
            <a:normAutofit fontScale="90000"/>
          </a:bodyPr>
          <a:lstStyle/>
          <a:p>
            <a:pPr algn="ctr"/>
            <a:r>
              <a:rPr lang="nb-NO" b="1" dirty="0"/>
              <a:t>Leve hele livet – ei kvalitetsreform for eldre</a:t>
            </a:r>
            <a:br>
              <a:rPr lang="nb-NO" dirty="0"/>
            </a:br>
            <a:endParaRPr lang="nb-NO" dirty="0"/>
          </a:p>
        </p:txBody>
      </p:sp>
      <p:sp>
        <p:nvSpPr>
          <p:cNvPr id="3" name="Plassholder for innhold 2">
            <a:extLst>
              <a:ext uri="{FF2B5EF4-FFF2-40B4-BE49-F238E27FC236}">
                <a16:creationId xmlns:a16="http://schemas.microsoft.com/office/drawing/2014/main" id="{5FB92BE2-586B-4A49-966B-0F8163369236}"/>
              </a:ext>
            </a:extLst>
          </p:cNvPr>
          <p:cNvSpPr>
            <a:spLocks noGrp="1"/>
          </p:cNvSpPr>
          <p:nvPr>
            <p:ph sz="half" idx="1"/>
          </p:nvPr>
        </p:nvSpPr>
        <p:spPr>
          <a:xfrm>
            <a:off x="4702629" y="1177021"/>
            <a:ext cx="6904654" cy="5680980"/>
          </a:xfrm>
        </p:spPr>
        <p:txBody>
          <a:bodyPr>
            <a:noAutofit/>
          </a:bodyPr>
          <a:lstStyle/>
          <a:p>
            <a:pPr marL="0" indent="0">
              <a:buNone/>
            </a:pPr>
            <a:endParaRPr lang="nb-NO" sz="2000" b="1" dirty="0"/>
          </a:p>
          <a:p>
            <a:pPr marL="0" indent="0">
              <a:buNone/>
            </a:pPr>
            <a:r>
              <a:rPr lang="nb-NO" sz="2400" b="1" dirty="0"/>
              <a:t>Mål: </a:t>
            </a:r>
            <a:r>
              <a:rPr lang="nb-NO" sz="2400" dirty="0"/>
              <a:t>Reforma skal bidra til at</a:t>
            </a:r>
          </a:p>
          <a:p>
            <a:r>
              <a:rPr lang="nb-NO" sz="2400" dirty="0"/>
              <a:t>eldre opplever </a:t>
            </a:r>
            <a:r>
              <a:rPr lang="nb-NO" sz="2400" dirty="0" err="1"/>
              <a:t>fleire</a:t>
            </a:r>
            <a:r>
              <a:rPr lang="nb-NO" sz="2400" dirty="0"/>
              <a:t> gode leveår med god helse, god livskvalitet  </a:t>
            </a:r>
          </a:p>
          <a:p>
            <a:r>
              <a:rPr lang="nb-NO" sz="2400" dirty="0"/>
              <a:t>eldre i større grad </a:t>
            </a:r>
            <a:r>
              <a:rPr lang="nb-NO" sz="2400" dirty="0" err="1"/>
              <a:t>meistrar</a:t>
            </a:r>
            <a:r>
              <a:rPr lang="nb-NO" sz="2400" dirty="0"/>
              <a:t> eige liv og får god helsehjelp når </a:t>
            </a:r>
            <a:r>
              <a:rPr lang="nb-NO" sz="2400" dirty="0" err="1"/>
              <a:t>dei</a:t>
            </a:r>
            <a:r>
              <a:rPr lang="nb-NO" sz="2400" dirty="0"/>
              <a:t> treng hjelp</a:t>
            </a:r>
          </a:p>
          <a:p>
            <a:r>
              <a:rPr lang="nb-NO" sz="2400" dirty="0" err="1"/>
              <a:t>pårørande</a:t>
            </a:r>
            <a:r>
              <a:rPr lang="nb-NO" sz="2400" dirty="0"/>
              <a:t> kan bidra </a:t>
            </a:r>
            <a:r>
              <a:rPr lang="nb-NO" sz="2400" dirty="0" err="1"/>
              <a:t>utan</a:t>
            </a:r>
            <a:r>
              <a:rPr lang="nb-NO" sz="2400" dirty="0"/>
              <a:t> at </a:t>
            </a:r>
            <a:r>
              <a:rPr lang="nb-NO" sz="2400" dirty="0" err="1"/>
              <a:t>dei</a:t>
            </a:r>
            <a:r>
              <a:rPr lang="nb-NO" sz="2400" dirty="0"/>
              <a:t> vert </a:t>
            </a:r>
            <a:r>
              <a:rPr lang="nb-NO" sz="2400" dirty="0" err="1"/>
              <a:t>utslitne</a:t>
            </a:r>
            <a:endParaRPr lang="nb-NO" sz="2400" dirty="0"/>
          </a:p>
          <a:p>
            <a:r>
              <a:rPr lang="nb-NO" sz="2400" dirty="0"/>
              <a:t>godt arbeidsmiljø og at tilsette kan bruke kompetansen sin i </a:t>
            </a:r>
            <a:r>
              <a:rPr lang="nb-NO" sz="2400" dirty="0" err="1"/>
              <a:t>tenestene</a:t>
            </a:r>
            <a:endParaRPr lang="nb-NO" sz="2400" dirty="0"/>
          </a:p>
          <a:p>
            <a:r>
              <a:rPr lang="nb-NO" sz="2400" dirty="0"/>
              <a:t>redusere uønska variasjon i kvaliteten på </a:t>
            </a:r>
            <a:r>
              <a:rPr lang="nb-NO" sz="2400" dirty="0" err="1"/>
              <a:t>tenestetilbodet</a:t>
            </a:r>
            <a:r>
              <a:rPr lang="nb-NO" sz="2400" dirty="0"/>
              <a:t> i og mellom </a:t>
            </a:r>
            <a:r>
              <a:rPr lang="nb-NO" sz="2400" dirty="0" err="1"/>
              <a:t>kommunar</a:t>
            </a:r>
            <a:endParaRPr lang="nb-NO" sz="2400" dirty="0"/>
          </a:p>
          <a:p>
            <a:pPr marL="0" indent="0">
              <a:buNone/>
            </a:pPr>
            <a:endParaRPr lang="nb-NO" sz="2400" dirty="0"/>
          </a:p>
          <a:p>
            <a:pPr marL="0" indent="0">
              <a:buNone/>
            </a:pPr>
            <a:r>
              <a:rPr lang="nb-NO" sz="2400" b="1" dirty="0"/>
              <a:t>Målgruppe: </a:t>
            </a:r>
            <a:r>
              <a:rPr lang="nb-NO" sz="2400" dirty="0"/>
              <a:t>Eldre over 65 år</a:t>
            </a:r>
          </a:p>
        </p:txBody>
      </p:sp>
      <p:pic>
        <p:nvPicPr>
          <p:cNvPr id="19" name="Plassholder for innhold 18">
            <a:extLst>
              <a:ext uri="{FF2B5EF4-FFF2-40B4-BE49-F238E27FC236}">
                <a16:creationId xmlns:a16="http://schemas.microsoft.com/office/drawing/2014/main" id="{F2F7B8E8-55FA-4A3B-9458-3D8BDD45DA7D}"/>
              </a:ext>
            </a:extLst>
          </p:cNvPr>
          <p:cNvPicPr>
            <a:picLocks noGrp="1" noChangeAspect="1"/>
          </p:cNvPicPr>
          <p:nvPr>
            <p:ph sz="half" idx="2"/>
          </p:nvPr>
        </p:nvPicPr>
        <p:blipFill>
          <a:blip r:embed="rId3"/>
          <a:stretch>
            <a:fillRect/>
          </a:stretch>
        </p:blipFill>
        <p:spPr>
          <a:xfrm>
            <a:off x="450097" y="1246471"/>
            <a:ext cx="4018545" cy="5680980"/>
          </a:xfrm>
          <a:prstGeom prst="rect">
            <a:avLst/>
          </a:prstGeom>
        </p:spPr>
      </p:pic>
    </p:spTree>
    <p:extLst>
      <p:ext uri="{BB962C8B-B14F-4D97-AF65-F5344CB8AC3E}">
        <p14:creationId xmlns:p14="http://schemas.microsoft.com/office/powerpoint/2010/main" val="3328883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1F7D818-1E33-4313-AA38-DBB7595EF471}"/>
              </a:ext>
            </a:extLst>
          </p:cNvPr>
          <p:cNvSpPr>
            <a:spLocks noGrp="1"/>
          </p:cNvSpPr>
          <p:nvPr>
            <p:ph type="title"/>
          </p:nvPr>
        </p:nvSpPr>
        <p:spPr>
          <a:xfrm>
            <a:off x="230155" y="-447868"/>
            <a:ext cx="11731689" cy="1772816"/>
          </a:xfrm>
        </p:spPr>
        <p:txBody>
          <a:bodyPr>
            <a:normAutofit fontScale="90000"/>
          </a:bodyPr>
          <a:lstStyle/>
          <a:p>
            <a:pPr algn="ctr"/>
            <a:br>
              <a:rPr lang="nn-NO" sz="2400" b="1" dirty="0"/>
            </a:br>
            <a:br>
              <a:rPr lang="nn-NO" sz="3600" b="1" dirty="0"/>
            </a:br>
            <a:br>
              <a:rPr lang="nn-NO" sz="3600" b="1" dirty="0"/>
            </a:br>
            <a:br>
              <a:rPr lang="nn-NO" sz="2400" b="1" dirty="0"/>
            </a:br>
            <a:r>
              <a:rPr lang="nn-NO" sz="2700" b="1" dirty="0"/>
              <a:t>«Vi må tenkje annleis, planlegge annleis og jobbe annleis» </a:t>
            </a:r>
            <a:br>
              <a:rPr lang="nn-NO" sz="2700" b="1" dirty="0"/>
            </a:br>
            <a:endParaRPr lang="nb-NO" sz="2700" b="1" dirty="0"/>
          </a:p>
        </p:txBody>
      </p:sp>
      <p:sp>
        <p:nvSpPr>
          <p:cNvPr id="3" name="Plassholder for innhold 2">
            <a:extLst>
              <a:ext uri="{FF2B5EF4-FFF2-40B4-BE49-F238E27FC236}">
                <a16:creationId xmlns:a16="http://schemas.microsoft.com/office/drawing/2014/main" id="{7057F2F9-1D93-48C6-9E42-C7545A761F9A}"/>
              </a:ext>
            </a:extLst>
          </p:cNvPr>
          <p:cNvSpPr>
            <a:spLocks noGrp="1"/>
          </p:cNvSpPr>
          <p:nvPr>
            <p:ph sz="half" idx="1"/>
          </p:nvPr>
        </p:nvSpPr>
        <p:spPr>
          <a:xfrm>
            <a:off x="416768" y="1324947"/>
            <a:ext cx="7825272" cy="5533053"/>
          </a:xfrm>
        </p:spPr>
        <p:txBody>
          <a:bodyPr>
            <a:normAutofit fontScale="77500" lnSpcReduction="20000"/>
          </a:bodyPr>
          <a:lstStyle/>
          <a:p>
            <a:pPr marL="0" indent="0">
              <a:buNone/>
            </a:pPr>
            <a:endParaRPr lang="nn-NO" dirty="0"/>
          </a:p>
          <a:p>
            <a:r>
              <a:rPr lang="nn-NO" dirty="0"/>
              <a:t>Reforma har både eit samfunnsperspektiv folkehelseperspektiv, førebyggingsperspektiv  og tenesteperspektiv</a:t>
            </a:r>
          </a:p>
          <a:p>
            <a:endParaRPr lang="nn-NO" dirty="0"/>
          </a:p>
          <a:p>
            <a:r>
              <a:rPr lang="nn-NO" dirty="0"/>
              <a:t>Fokus på kommunalt planarbeid</a:t>
            </a:r>
          </a:p>
          <a:p>
            <a:pPr marL="0" indent="0">
              <a:buNone/>
            </a:pPr>
            <a:endParaRPr lang="nn-NO" dirty="0"/>
          </a:p>
          <a:p>
            <a:r>
              <a:rPr lang="nn-NO" dirty="0"/>
              <a:t>Større vekt på samarbeid og samhandling mellom </a:t>
            </a:r>
          </a:p>
          <a:p>
            <a:pPr marL="0" indent="0">
              <a:buNone/>
            </a:pPr>
            <a:r>
              <a:rPr lang="nn-NO" dirty="0"/>
              <a:t>   offentleg og privat verksemd </a:t>
            </a:r>
          </a:p>
          <a:p>
            <a:endParaRPr lang="nn-NO" dirty="0"/>
          </a:p>
          <a:p>
            <a:r>
              <a:rPr lang="nn-NO" dirty="0"/>
              <a:t>Meir vekt på proaktive og førebyggande tenester</a:t>
            </a:r>
          </a:p>
          <a:p>
            <a:pPr marL="0" indent="0">
              <a:buNone/>
            </a:pPr>
            <a:endParaRPr lang="nn-NO" dirty="0"/>
          </a:p>
          <a:p>
            <a:r>
              <a:rPr lang="nn-NO" dirty="0"/>
              <a:t>Større vekt på brukar- og pårørande perspektivet, meistring  og medverknad. </a:t>
            </a:r>
            <a:r>
              <a:rPr lang="nn-NO" b="1" dirty="0"/>
              <a:t>Kva er viktig for deg? </a:t>
            </a:r>
          </a:p>
          <a:p>
            <a:pPr marL="0" indent="0">
              <a:buNone/>
            </a:pPr>
            <a:endParaRPr lang="nn-NO" b="1" dirty="0"/>
          </a:p>
          <a:p>
            <a:r>
              <a:rPr lang="nn-NO" dirty="0"/>
              <a:t>Betre leiing og systematisk arbeid med kvalitetsforbetring og  pasienttryggleik </a:t>
            </a:r>
          </a:p>
        </p:txBody>
      </p:sp>
      <p:sp>
        <p:nvSpPr>
          <p:cNvPr id="4" name="Plassholder for innhold 3">
            <a:extLst>
              <a:ext uri="{FF2B5EF4-FFF2-40B4-BE49-F238E27FC236}">
                <a16:creationId xmlns:a16="http://schemas.microsoft.com/office/drawing/2014/main" id="{3253E05B-7FA0-434F-B93A-0CB6BEA86CCE}"/>
              </a:ext>
            </a:extLst>
          </p:cNvPr>
          <p:cNvSpPr>
            <a:spLocks noGrp="1"/>
          </p:cNvSpPr>
          <p:nvPr>
            <p:ph sz="half" idx="2"/>
          </p:nvPr>
        </p:nvSpPr>
        <p:spPr>
          <a:xfrm>
            <a:off x="8472196" y="1324947"/>
            <a:ext cx="3719804" cy="5194725"/>
          </a:xfrm>
        </p:spPr>
        <p:txBody>
          <a:bodyPr>
            <a:normAutofit fontScale="77500" lnSpcReduction="20000"/>
          </a:bodyPr>
          <a:lstStyle/>
          <a:p>
            <a:pPr marL="0" indent="0">
              <a:buNone/>
            </a:pPr>
            <a:endParaRPr lang="nb-NO" dirty="0"/>
          </a:p>
          <a:p>
            <a:pPr marL="0" indent="0">
              <a:buNone/>
            </a:pPr>
            <a:endParaRPr lang="nb-NO" dirty="0"/>
          </a:p>
          <a:p>
            <a:pPr marL="0" indent="0">
              <a:buNone/>
            </a:pPr>
            <a:r>
              <a:rPr lang="nb-NO" dirty="0"/>
              <a:t>Regelverket:</a:t>
            </a:r>
          </a:p>
          <a:p>
            <a:pPr marL="0" indent="0">
              <a:buNone/>
            </a:pPr>
            <a:endParaRPr lang="nb-NO" sz="2200" dirty="0"/>
          </a:p>
          <a:p>
            <a:pPr marL="0" indent="0">
              <a:buNone/>
            </a:pPr>
            <a:r>
              <a:rPr lang="nb-NO" sz="3100" dirty="0"/>
              <a:t>Plan- og bygningslova del 2 (plandelen)</a:t>
            </a:r>
          </a:p>
          <a:p>
            <a:pPr marL="0" indent="0">
              <a:buNone/>
            </a:pPr>
            <a:endParaRPr lang="nb-NO" sz="3100" dirty="0"/>
          </a:p>
          <a:p>
            <a:pPr marL="0" indent="0">
              <a:buNone/>
            </a:pPr>
            <a:r>
              <a:rPr lang="nb-NO" sz="3100" dirty="0"/>
              <a:t>Folkehelselova</a:t>
            </a:r>
          </a:p>
          <a:p>
            <a:pPr marL="0" indent="0">
              <a:buNone/>
            </a:pPr>
            <a:endParaRPr lang="nb-NO" sz="3100" dirty="0"/>
          </a:p>
          <a:p>
            <a:pPr marL="0" indent="0">
              <a:buNone/>
            </a:pPr>
            <a:r>
              <a:rPr lang="nb-NO" sz="3100" dirty="0"/>
              <a:t>Forskrift om ledelse og kvalitetsforbedring i helse- og </a:t>
            </a:r>
            <a:r>
              <a:rPr lang="nb-NO" sz="3100" dirty="0" err="1"/>
              <a:t>omsorgstenesta</a:t>
            </a:r>
            <a:endParaRPr lang="nb-NO" sz="3100" dirty="0"/>
          </a:p>
          <a:p>
            <a:pPr marL="0" indent="0">
              <a:buNone/>
            </a:pPr>
            <a:endParaRPr lang="nb-NO" dirty="0"/>
          </a:p>
        </p:txBody>
      </p:sp>
    </p:spTree>
    <p:extLst>
      <p:ext uri="{BB962C8B-B14F-4D97-AF65-F5344CB8AC3E}">
        <p14:creationId xmlns:p14="http://schemas.microsoft.com/office/powerpoint/2010/main" val="4047324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1F95CDC-C0ED-45CB-82E9-528C131C6C49}"/>
              </a:ext>
            </a:extLst>
          </p:cNvPr>
          <p:cNvSpPr>
            <a:spLocks noGrp="1"/>
          </p:cNvSpPr>
          <p:nvPr>
            <p:ph type="title"/>
          </p:nvPr>
        </p:nvSpPr>
        <p:spPr>
          <a:xfrm>
            <a:off x="838200" y="584201"/>
            <a:ext cx="11353800" cy="712746"/>
          </a:xfrm>
        </p:spPr>
        <p:txBody>
          <a:bodyPr>
            <a:normAutofit/>
          </a:bodyPr>
          <a:lstStyle/>
          <a:p>
            <a:pPr algn="ctr"/>
            <a:r>
              <a:rPr lang="nb-NO" sz="3200" b="1" dirty="0"/>
              <a:t>Leve hele livet – også ei samfunnsreform</a:t>
            </a:r>
          </a:p>
        </p:txBody>
      </p:sp>
      <p:sp>
        <p:nvSpPr>
          <p:cNvPr id="3" name="Plassholder for innhold 2">
            <a:extLst>
              <a:ext uri="{FF2B5EF4-FFF2-40B4-BE49-F238E27FC236}">
                <a16:creationId xmlns:a16="http://schemas.microsoft.com/office/drawing/2014/main" id="{F985E75B-BD7E-41CB-987A-39355D5E255F}"/>
              </a:ext>
            </a:extLst>
          </p:cNvPr>
          <p:cNvSpPr>
            <a:spLocks noGrp="1"/>
          </p:cNvSpPr>
          <p:nvPr>
            <p:ph sz="half" idx="1"/>
          </p:nvPr>
        </p:nvSpPr>
        <p:spPr>
          <a:xfrm>
            <a:off x="838200" y="1384301"/>
            <a:ext cx="6464300" cy="5135372"/>
          </a:xfrm>
        </p:spPr>
        <p:txBody>
          <a:bodyPr>
            <a:normAutofit fontScale="25000" lnSpcReduction="20000"/>
          </a:bodyPr>
          <a:lstStyle/>
          <a:p>
            <a:pPr marL="0" indent="0">
              <a:buNone/>
            </a:pPr>
            <a:r>
              <a:rPr lang="nn-NO" sz="11200" b="1" dirty="0"/>
              <a:t>5 innsatsområde:</a:t>
            </a:r>
          </a:p>
          <a:p>
            <a:pPr marL="0" indent="0">
              <a:buNone/>
            </a:pPr>
            <a:endParaRPr lang="nn-NO" sz="11200" b="1" dirty="0"/>
          </a:p>
          <a:p>
            <a:pPr marL="514350" indent="-514350">
              <a:buFont typeface="+mj-lt"/>
              <a:buAutoNum type="arabicPeriod"/>
            </a:pPr>
            <a:r>
              <a:rPr lang="nn-NO" sz="9600" b="1" dirty="0"/>
              <a:t>Eit aldersvenleg samfunn</a:t>
            </a:r>
          </a:p>
          <a:p>
            <a:pPr marL="514350" indent="-514350">
              <a:buFont typeface="+mj-lt"/>
              <a:buAutoNum type="arabicPeriod"/>
            </a:pPr>
            <a:endParaRPr lang="nn-NO" sz="9600" dirty="0"/>
          </a:p>
          <a:p>
            <a:pPr marL="514350" indent="-514350">
              <a:buFont typeface="+mj-lt"/>
              <a:buAutoNum type="arabicPeriod"/>
            </a:pPr>
            <a:r>
              <a:rPr lang="nn-NO" sz="9600" dirty="0"/>
              <a:t>Aktivitet og fellesskap </a:t>
            </a:r>
          </a:p>
          <a:p>
            <a:pPr marL="514350" indent="-514350">
              <a:buFont typeface="+mj-lt"/>
              <a:buAutoNum type="arabicPeriod"/>
            </a:pPr>
            <a:endParaRPr lang="nn-NO" sz="9600" dirty="0"/>
          </a:p>
          <a:p>
            <a:pPr marL="514350" indent="-514350">
              <a:buFont typeface="+mj-lt"/>
              <a:buAutoNum type="arabicPeriod"/>
            </a:pPr>
            <a:r>
              <a:rPr lang="nn-NO" sz="9600" dirty="0"/>
              <a:t>Mat og måltid </a:t>
            </a:r>
          </a:p>
          <a:p>
            <a:pPr marL="514350" indent="-514350">
              <a:buFont typeface="+mj-lt"/>
              <a:buAutoNum type="arabicPeriod"/>
            </a:pPr>
            <a:endParaRPr lang="nn-NO" sz="9600" dirty="0"/>
          </a:p>
          <a:p>
            <a:pPr marL="514350" indent="-514350">
              <a:buFont typeface="+mj-lt"/>
              <a:buAutoNum type="arabicPeriod"/>
            </a:pPr>
            <a:r>
              <a:rPr lang="nn-NO" sz="9600" dirty="0"/>
              <a:t>Helsehjelp</a:t>
            </a:r>
          </a:p>
          <a:p>
            <a:pPr marL="0" indent="0">
              <a:buNone/>
            </a:pPr>
            <a:endParaRPr lang="nn-NO" sz="9600" dirty="0"/>
          </a:p>
          <a:p>
            <a:pPr marL="0" indent="0">
              <a:buNone/>
            </a:pPr>
            <a:r>
              <a:rPr lang="nn-NO" sz="9600" dirty="0"/>
              <a:t>5.   Samanheng og overgangar i tenestene </a:t>
            </a:r>
          </a:p>
          <a:p>
            <a:pPr marL="0" indent="0">
              <a:buNone/>
            </a:pPr>
            <a:endParaRPr lang="nn-NO" sz="9600" dirty="0"/>
          </a:p>
          <a:p>
            <a:pPr marL="0" indent="0">
              <a:buNone/>
            </a:pPr>
            <a:r>
              <a:rPr lang="nn-NO" sz="11200" b="1" dirty="0"/>
              <a:t>25  konkrete og utprøvde løysingar</a:t>
            </a:r>
          </a:p>
          <a:p>
            <a:pPr marL="0" indent="0">
              <a:buNone/>
            </a:pPr>
            <a:endParaRPr lang="nb-NO" dirty="0"/>
          </a:p>
        </p:txBody>
      </p:sp>
      <p:pic>
        <p:nvPicPr>
          <p:cNvPr id="5" name="Bilde 4">
            <a:extLst>
              <a:ext uri="{FF2B5EF4-FFF2-40B4-BE49-F238E27FC236}">
                <a16:creationId xmlns:a16="http://schemas.microsoft.com/office/drawing/2014/main" id="{7F72ECED-3F47-45B8-A3E7-228688AD6FB6}"/>
              </a:ext>
            </a:extLst>
          </p:cNvPr>
          <p:cNvPicPr>
            <a:picLocks noChangeAspect="1"/>
          </p:cNvPicPr>
          <p:nvPr/>
        </p:nvPicPr>
        <p:blipFill>
          <a:blip r:embed="rId3"/>
          <a:stretch>
            <a:fillRect/>
          </a:stretch>
        </p:blipFill>
        <p:spPr>
          <a:xfrm>
            <a:off x="7046493" y="1709709"/>
            <a:ext cx="2638493" cy="3438581"/>
          </a:xfrm>
          <a:prstGeom prst="rect">
            <a:avLst/>
          </a:prstGeom>
        </p:spPr>
      </p:pic>
      <p:pic>
        <p:nvPicPr>
          <p:cNvPr id="6" name="Bilde 5">
            <a:extLst>
              <a:ext uri="{FF2B5EF4-FFF2-40B4-BE49-F238E27FC236}">
                <a16:creationId xmlns:a16="http://schemas.microsoft.com/office/drawing/2014/main" id="{606D1EFF-58C0-45CD-81FC-32A985D0388E}"/>
              </a:ext>
            </a:extLst>
          </p:cNvPr>
          <p:cNvPicPr>
            <a:picLocks noChangeAspect="1"/>
          </p:cNvPicPr>
          <p:nvPr/>
        </p:nvPicPr>
        <p:blipFill>
          <a:blip r:embed="rId4"/>
          <a:stretch>
            <a:fillRect/>
          </a:stretch>
        </p:blipFill>
        <p:spPr>
          <a:xfrm>
            <a:off x="7706797" y="2197234"/>
            <a:ext cx="2829461" cy="3438581"/>
          </a:xfrm>
          <a:prstGeom prst="rect">
            <a:avLst/>
          </a:prstGeom>
        </p:spPr>
      </p:pic>
      <p:pic>
        <p:nvPicPr>
          <p:cNvPr id="11" name="Plassholder for innhold 10">
            <a:extLst>
              <a:ext uri="{FF2B5EF4-FFF2-40B4-BE49-F238E27FC236}">
                <a16:creationId xmlns:a16="http://schemas.microsoft.com/office/drawing/2014/main" id="{78B64ED8-064D-4630-AFDE-0AF2392C4337}"/>
              </a:ext>
            </a:extLst>
          </p:cNvPr>
          <p:cNvPicPr>
            <a:picLocks noGrp="1" noChangeAspect="1"/>
          </p:cNvPicPr>
          <p:nvPr>
            <p:ph sz="half" idx="2"/>
          </p:nvPr>
        </p:nvPicPr>
        <p:blipFill>
          <a:blip r:embed="rId5"/>
          <a:stretch>
            <a:fillRect/>
          </a:stretch>
        </p:blipFill>
        <p:spPr>
          <a:xfrm>
            <a:off x="8224136" y="2697738"/>
            <a:ext cx="2607280" cy="3350839"/>
          </a:xfrm>
          <a:prstGeom prst="rect">
            <a:avLst/>
          </a:prstGeom>
        </p:spPr>
      </p:pic>
      <p:pic>
        <p:nvPicPr>
          <p:cNvPr id="14" name="Bilde 13">
            <a:extLst>
              <a:ext uri="{FF2B5EF4-FFF2-40B4-BE49-F238E27FC236}">
                <a16:creationId xmlns:a16="http://schemas.microsoft.com/office/drawing/2014/main" id="{3D38FA5C-3044-4FD8-9D18-C736330E7708}"/>
              </a:ext>
            </a:extLst>
          </p:cNvPr>
          <p:cNvPicPr>
            <a:picLocks noChangeAspect="1"/>
          </p:cNvPicPr>
          <p:nvPr/>
        </p:nvPicPr>
        <p:blipFill>
          <a:blip r:embed="rId6"/>
          <a:stretch>
            <a:fillRect/>
          </a:stretch>
        </p:blipFill>
        <p:spPr>
          <a:xfrm>
            <a:off x="8714518" y="3168835"/>
            <a:ext cx="2634237" cy="3350838"/>
          </a:xfrm>
          <a:prstGeom prst="rect">
            <a:avLst/>
          </a:prstGeom>
        </p:spPr>
      </p:pic>
      <p:pic>
        <p:nvPicPr>
          <p:cNvPr id="4" name="Bilde 3">
            <a:extLst>
              <a:ext uri="{FF2B5EF4-FFF2-40B4-BE49-F238E27FC236}">
                <a16:creationId xmlns:a16="http://schemas.microsoft.com/office/drawing/2014/main" id="{B697971C-C652-487E-A094-690496319955}"/>
              </a:ext>
            </a:extLst>
          </p:cNvPr>
          <p:cNvPicPr>
            <a:picLocks noChangeAspect="1"/>
          </p:cNvPicPr>
          <p:nvPr/>
        </p:nvPicPr>
        <p:blipFill>
          <a:blip r:embed="rId7"/>
          <a:stretch>
            <a:fillRect/>
          </a:stretch>
        </p:blipFill>
        <p:spPr>
          <a:xfrm>
            <a:off x="9891848" y="3682336"/>
            <a:ext cx="1891193" cy="2931908"/>
          </a:xfrm>
          <a:prstGeom prst="rect">
            <a:avLst/>
          </a:prstGeom>
        </p:spPr>
      </p:pic>
    </p:spTree>
    <p:extLst>
      <p:ext uri="{BB962C8B-B14F-4D97-AF65-F5344CB8AC3E}">
        <p14:creationId xmlns:p14="http://schemas.microsoft.com/office/powerpoint/2010/main" val="3264689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FC0B10F-12CA-4238-A75F-291DC56EAF95}"/>
              </a:ext>
            </a:extLst>
          </p:cNvPr>
          <p:cNvSpPr>
            <a:spLocks noGrp="1"/>
          </p:cNvSpPr>
          <p:nvPr>
            <p:ph type="title"/>
          </p:nvPr>
        </p:nvSpPr>
        <p:spPr>
          <a:xfrm>
            <a:off x="838199" y="541176"/>
            <a:ext cx="10955695" cy="1306285"/>
          </a:xfrm>
        </p:spPr>
        <p:txBody>
          <a:bodyPr>
            <a:normAutofit/>
          </a:bodyPr>
          <a:lstStyle/>
          <a:p>
            <a:pPr algn="ctr"/>
            <a:r>
              <a:rPr lang="nb-NO" sz="3200" b="1" dirty="0"/>
              <a:t>Nasjonalt program for et aldersvennlig Norge </a:t>
            </a:r>
            <a:br>
              <a:rPr lang="nb-NO" sz="3200" dirty="0"/>
            </a:br>
            <a:r>
              <a:rPr lang="nb-NO" sz="3200" dirty="0"/>
              <a:t> </a:t>
            </a:r>
            <a:endParaRPr lang="nb-NO" sz="3200" b="1" dirty="0"/>
          </a:p>
        </p:txBody>
      </p:sp>
      <p:pic>
        <p:nvPicPr>
          <p:cNvPr id="5" name="Plassholder for innhold 4">
            <a:extLst>
              <a:ext uri="{FF2B5EF4-FFF2-40B4-BE49-F238E27FC236}">
                <a16:creationId xmlns:a16="http://schemas.microsoft.com/office/drawing/2014/main" id="{E8EEDFB3-CFDA-46DB-9FAF-F12D45120B0C}"/>
              </a:ext>
            </a:extLst>
          </p:cNvPr>
          <p:cNvPicPr>
            <a:picLocks noGrp="1" noChangeAspect="1"/>
          </p:cNvPicPr>
          <p:nvPr>
            <p:ph sz="half" idx="1"/>
          </p:nvPr>
        </p:nvPicPr>
        <p:blipFill>
          <a:blip r:embed="rId3"/>
          <a:stretch>
            <a:fillRect/>
          </a:stretch>
        </p:blipFill>
        <p:spPr>
          <a:xfrm>
            <a:off x="134983" y="2429678"/>
            <a:ext cx="5181600" cy="2913559"/>
          </a:xfrm>
          <a:prstGeom prst="rect">
            <a:avLst/>
          </a:prstGeom>
        </p:spPr>
      </p:pic>
      <p:sp>
        <p:nvSpPr>
          <p:cNvPr id="4" name="Plassholder for innhold 3">
            <a:extLst>
              <a:ext uri="{FF2B5EF4-FFF2-40B4-BE49-F238E27FC236}">
                <a16:creationId xmlns:a16="http://schemas.microsoft.com/office/drawing/2014/main" id="{E3811D42-2C99-4F43-8C71-68BCAFF9833E}"/>
              </a:ext>
            </a:extLst>
          </p:cNvPr>
          <p:cNvSpPr>
            <a:spLocks noGrp="1"/>
          </p:cNvSpPr>
          <p:nvPr>
            <p:ph sz="half" idx="2"/>
          </p:nvPr>
        </p:nvSpPr>
        <p:spPr>
          <a:xfrm>
            <a:off x="5316583" y="1231641"/>
            <a:ext cx="6740434" cy="5626359"/>
          </a:xfrm>
        </p:spPr>
        <p:txBody>
          <a:bodyPr>
            <a:normAutofit fontScale="92500" lnSpcReduction="10000"/>
          </a:bodyPr>
          <a:lstStyle/>
          <a:p>
            <a:endParaRPr lang="nb-NO" dirty="0"/>
          </a:p>
          <a:p>
            <a:r>
              <a:rPr lang="nb-NO" b="1" dirty="0"/>
              <a:t>Kampanje for å planlegge for eigen alderdom</a:t>
            </a:r>
          </a:p>
          <a:p>
            <a:r>
              <a:rPr lang="nb-NO" b="1" dirty="0"/>
              <a:t>Eldrestyrt planlegging</a:t>
            </a:r>
          </a:p>
          <a:p>
            <a:pPr lvl="1"/>
            <a:r>
              <a:rPr lang="nb-NO" dirty="0" err="1"/>
              <a:t>Medverknad</a:t>
            </a:r>
            <a:r>
              <a:rPr lang="nb-NO" dirty="0"/>
              <a:t> i kommunal planlegging</a:t>
            </a:r>
          </a:p>
          <a:p>
            <a:r>
              <a:rPr lang="nb-NO" b="1" dirty="0"/>
              <a:t>Nasjonalt nettverk for </a:t>
            </a:r>
            <a:r>
              <a:rPr lang="nb-NO" b="1" dirty="0" err="1"/>
              <a:t>aldersvenlege</a:t>
            </a:r>
            <a:r>
              <a:rPr lang="nb-NO" b="1" dirty="0"/>
              <a:t> </a:t>
            </a:r>
            <a:r>
              <a:rPr lang="nb-NO" b="1" dirty="0" err="1"/>
              <a:t>kommunar</a:t>
            </a:r>
            <a:endParaRPr lang="nb-NO" b="1" dirty="0"/>
          </a:p>
          <a:p>
            <a:pPr lvl="1"/>
            <a:r>
              <a:rPr lang="nb-NO" dirty="0"/>
              <a:t>KS skal starte nettverket</a:t>
            </a:r>
          </a:p>
          <a:p>
            <a:r>
              <a:rPr lang="nb-NO" b="1" dirty="0"/>
              <a:t>Partnerskapsordning</a:t>
            </a:r>
          </a:p>
          <a:p>
            <a:pPr lvl="1"/>
            <a:r>
              <a:rPr lang="nb-NO" dirty="0"/>
              <a:t>Samarbeid på tvers av off. og privat sektor for å skape nye </a:t>
            </a:r>
            <a:r>
              <a:rPr lang="nb-NO" dirty="0" err="1"/>
              <a:t>løysingar</a:t>
            </a:r>
            <a:endParaRPr lang="nb-NO" dirty="0"/>
          </a:p>
          <a:p>
            <a:r>
              <a:rPr lang="nb-NO" b="1" dirty="0"/>
              <a:t>Seniorressursen</a:t>
            </a:r>
          </a:p>
          <a:p>
            <a:pPr lvl="1"/>
            <a:r>
              <a:rPr lang="nb-NO" dirty="0"/>
              <a:t>I formelt og uformelt frivillig arbeid </a:t>
            </a:r>
          </a:p>
          <a:p>
            <a:pPr marL="457200" lvl="1" indent="0">
              <a:buNone/>
            </a:pPr>
            <a:endParaRPr lang="nb-NO" b="1" dirty="0"/>
          </a:p>
          <a:p>
            <a:pPr marL="0" indent="0">
              <a:buNone/>
            </a:pPr>
            <a:r>
              <a:rPr lang="nb-NO" sz="2200" b="1" dirty="0"/>
              <a:t>Nasjonalt råd for et aldersvennlig samfunn</a:t>
            </a:r>
          </a:p>
          <a:p>
            <a:pPr marL="0" indent="0">
              <a:buNone/>
            </a:pPr>
            <a:r>
              <a:rPr lang="nb-NO" sz="2200" dirty="0"/>
              <a:t>leia av Trude Drevland er overbygning til programmet </a:t>
            </a:r>
          </a:p>
          <a:p>
            <a:pPr lvl="1"/>
            <a:endParaRPr lang="nb-NO" dirty="0"/>
          </a:p>
          <a:p>
            <a:endParaRPr lang="nb-NO" dirty="0"/>
          </a:p>
        </p:txBody>
      </p:sp>
    </p:spTree>
    <p:extLst>
      <p:ext uri="{BB962C8B-B14F-4D97-AF65-F5344CB8AC3E}">
        <p14:creationId xmlns:p14="http://schemas.microsoft.com/office/powerpoint/2010/main" val="2145036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BAEF309-FE10-4939-A0B7-195159664832}"/>
              </a:ext>
            </a:extLst>
          </p:cNvPr>
          <p:cNvSpPr>
            <a:spLocks noGrp="1"/>
          </p:cNvSpPr>
          <p:nvPr>
            <p:ph type="title"/>
          </p:nvPr>
        </p:nvSpPr>
        <p:spPr>
          <a:xfrm>
            <a:off x="838199" y="-169817"/>
            <a:ext cx="10787743" cy="2286000"/>
          </a:xfrm>
        </p:spPr>
        <p:txBody>
          <a:bodyPr>
            <a:normAutofit/>
          </a:bodyPr>
          <a:lstStyle/>
          <a:p>
            <a:pPr algn="ctr"/>
            <a:r>
              <a:rPr lang="nb-NO" sz="3600" b="1" dirty="0" err="1"/>
              <a:t>Forventningar</a:t>
            </a:r>
            <a:r>
              <a:rPr lang="nb-NO" sz="3600" b="1" dirty="0"/>
              <a:t> til </a:t>
            </a:r>
            <a:r>
              <a:rPr lang="nb-NO" sz="3600" b="1" dirty="0" err="1"/>
              <a:t>kommunane</a:t>
            </a:r>
            <a:endParaRPr lang="nb-NO" sz="3600" b="1" dirty="0"/>
          </a:p>
        </p:txBody>
      </p:sp>
      <p:sp>
        <p:nvSpPr>
          <p:cNvPr id="4" name="Plassholder for innhold 3">
            <a:extLst>
              <a:ext uri="{FF2B5EF4-FFF2-40B4-BE49-F238E27FC236}">
                <a16:creationId xmlns:a16="http://schemas.microsoft.com/office/drawing/2014/main" id="{761B5BAD-DD4F-4635-829B-39EBA0F54A3F}"/>
              </a:ext>
            </a:extLst>
          </p:cNvPr>
          <p:cNvSpPr>
            <a:spLocks noGrp="1"/>
          </p:cNvSpPr>
          <p:nvPr>
            <p:ph sz="half" idx="1"/>
          </p:nvPr>
        </p:nvSpPr>
        <p:spPr>
          <a:xfrm>
            <a:off x="138823" y="1524000"/>
            <a:ext cx="6686000" cy="5333999"/>
          </a:xfrm>
        </p:spPr>
        <p:txBody>
          <a:bodyPr>
            <a:normAutofit fontScale="92500" lnSpcReduction="10000"/>
          </a:bodyPr>
          <a:lstStyle/>
          <a:p>
            <a:r>
              <a:rPr lang="nb-NO" dirty="0" err="1"/>
              <a:t>Kommunane</a:t>
            </a:r>
            <a:r>
              <a:rPr lang="nb-NO" dirty="0"/>
              <a:t> </a:t>
            </a:r>
            <a:r>
              <a:rPr lang="nb-NO" dirty="0" err="1"/>
              <a:t>behandlar</a:t>
            </a:r>
            <a:r>
              <a:rPr lang="nb-NO" dirty="0"/>
              <a:t> meldinga og </a:t>
            </a:r>
            <a:r>
              <a:rPr lang="nb-NO" dirty="0" err="1"/>
              <a:t>vedtek</a:t>
            </a:r>
            <a:r>
              <a:rPr lang="nb-NO" dirty="0"/>
              <a:t> korleis </a:t>
            </a:r>
            <a:r>
              <a:rPr lang="nb-NO" dirty="0" err="1"/>
              <a:t>løysingane</a:t>
            </a:r>
            <a:r>
              <a:rPr lang="nb-NO" dirty="0"/>
              <a:t> i reforma kan </a:t>
            </a:r>
            <a:r>
              <a:rPr lang="nb-NO" dirty="0" err="1"/>
              <a:t>tilpassast</a:t>
            </a:r>
            <a:r>
              <a:rPr lang="nb-NO" dirty="0"/>
              <a:t> lokale forhold og </a:t>
            </a:r>
            <a:r>
              <a:rPr lang="nb-NO" dirty="0" err="1"/>
              <a:t>gjennomførast</a:t>
            </a:r>
            <a:r>
              <a:rPr lang="nb-NO" dirty="0"/>
              <a:t> i samarbeid med andre </a:t>
            </a:r>
            <a:r>
              <a:rPr lang="nb-NO" dirty="0" err="1"/>
              <a:t>tenesteområde</a:t>
            </a:r>
            <a:r>
              <a:rPr lang="nb-NO" dirty="0"/>
              <a:t>, frivillig sektor og andre </a:t>
            </a:r>
            <a:r>
              <a:rPr lang="nb-NO" dirty="0" err="1"/>
              <a:t>aktørar</a:t>
            </a:r>
            <a:r>
              <a:rPr lang="nb-NO" dirty="0"/>
              <a:t> i lokalsamfunnet </a:t>
            </a:r>
          </a:p>
          <a:p>
            <a:endParaRPr lang="nb-NO" dirty="0"/>
          </a:p>
          <a:p>
            <a:r>
              <a:rPr lang="nb-NO" dirty="0"/>
              <a:t>Utarbeide plan for gjennomføring og vurdere personell og kompetansebehov for å gjennomføre </a:t>
            </a:r>
            <a:r>
              <a:rPr lang="nb-NO" dirty="0" err="1"/>
              <a:t>valde</a:t>
            </a:r>
            <a:r>
              <a:rPr lang="nb-NO" dirty="0"/>
              <a:t> tiltak</a:t>
            </a:r>
          </a:p>
          <a:p>
            <a:pPr marL="0" indent="0">
              <a:buNone/>
            </a:pPr>
            <a:endParaRPr lang="nb-NO" dirty="0"/>
          </a:p>
          <a:p>
            <a:r>
              <a:rPr lang="nb-NO" dirty="0"/>
              <a:t>Prioritere i kommunens handlingsplan /økonomiplan </a:t>
            </a:r>
          </a:p>
          <a:p>
            <a:pPr marL="0" indent="0">
              <a:buNone/>
            </a:pPr>
            <a:endParaRPr lang="nb-NO" dirty="0"/>
          </a:p>
          <a:p>
            <a:r>
              <a:rPr lang="nb-NO" dirty="0"/>
              <a:t>Gjennomføre planen</a:t>
            </a:r>
          </a:p>
        </p:txBody>
      </p:sp>
      <p:pic>
        <p:nvPicPr>
          <p:cNvPr id="6" name="Plassholder for innhold 5">
            <a:extLst>
              <a:ext uri="{FF2B5EF4-FFF2-40B4-BE49-F238E27FC236}">
                <a16:creationId xmlns:a16="http://schemas.microsoft.com/office/drawing/2014/main" id="{2EB96154-3849-4385-BA78-7D0C64D0447A}"/>
              </a:ext>
            </a:extLst>
          </p:cNvPr>
          <p:cNvPicPr>
            <a:picLocks noGrp="1" noChangeAspect="1"/>
          </p:cNvPicPr>
          <p:nvPr>
            <p:ph sz="half" idx="2"/>
          </p:nvPr>
        </p:nvPicPr>
        <p:blipFill>
          <a:blip r:embed="rId3"/>
          <a:stretch>
            <a:fillRect/>
          </a:stretch>
        </p:blipFill>
        <p:spPr>
          <a:xfrm>
            <a:off x="6634583" y="2575128"/>
            <a:ext cx="5181600" cy="2913888"/>
          </a:xfrm>
          <a:prstGeom prst="rect">
            <a:avLst/>
          </a:prstGeom>
        </p:spPr>
      </p:pic>
    </p:spTree>
    <p:extLst>
      <p:ext uri="{BB962C8B-B14F-4D97-AF65-F5344CB8AC3E}">
        <p14:creationId xmlns:p14="http://schemas.microsoft.com/office/powerpoint/2010/main" val="724215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1680FC0-76DA-42E4-BB93-50C2CD5960FC}"/>
              </a:ext>
            </a:extLst>
          </p:cNvPr>
          <p:cNvSpPr>
            <a:spLocks noGrp="1"/>
          </p:cNvSpPr>
          <p:nvPr>
            <p:ph type="title"/>
          </p:nvPr>
        </p:nvSpPr>
        <p:spPr>
          <a:xfrm>
            <a:off x="838200" y="709864"/>
            <a:ext cx="10325100" cy="1022684"/>
          </a:xfrm>
        </p:spPr>
        <p:txBody>
          <a:bodyPr>
            <a:normAutofit fontScale="90000"/>
          </a:bodyPr>
          <a:lstStyle/>
          <a:p>
            <a:pPr algn="ctr"/>
            <a:r>
              <a:rPr lang="nb-NO" b="1" dirty="0"/>
              <a:t>Regionalt støtteapparat</a:t>
            </a:r>
            <a:br>
              <a:rPr lang="nb-NO" dirty="0"/>
            </a:br>
            <a:endParaRPr lang="nb-NO" dirty="0"/>
          </a:p>
        </p:txBody>
      </p:sp>
      <p:sp>
        <p:nvSpPr>
          <p:cNvPr id="3" name="Plassholder for innhold 2">
            <a:extLst>
              <a:ext uri="{FF2B5EF4-FFF2-40B4-BE49-F238E27FC236}">
                <a16:creationId xmlns:a16="http://schemas.microsoft.com/office/drawing/2014/main" id="{D26FE0E0-B70D-4848-BAC1-D078C641B0DA}"/>
              </a:ext>
            </a:extLst>
          </p:cNvPr>
          <p:cNvSpPr>
            <a:spLocks noGrp="1"/>
          </p:cNvSpPr>
          <p:nvPr>
            <p:ph idx="1"/>
          </p:nvPr>
        </p:nvSpPr>
        <p:spPr>
          <a:xfrm>
            <a:off x="838199" y="1455576"/>
            <a:ext cx="10951723" cy="5262724"/>
          </a:xfrm>
        </p:spPr>
        <p:txBody>
          <a:bodyPr>
            <a:normAutofit fontScale="92500"/>
          </a:bodyPr>
          <a:lstStyle/>
          <a:p>
            <a:r>
              <a:rPr lang="nb-NO" b="1" dirty="0"/>
              <a:t>Fylkesmannen</a:t>
            </a:r>
            <a:r>
              <a:rPr lang="nb-NO" dirty="0"/>
              <a:t> i samarbeid med </a:t>
            </a:r>
            <a:r>
              <a:rPr lang="nb-NO" b="1" dirty="0"/>
              <a:t>KS</a:t>
            </a:r>
            <a:r>
              <a:rPr lang="nb-NO" dirty="0"/>
              <a:t> og </a:t>
            </a:r>
            <a:r>
              <a:rPr lang="nb-NO" b="1" dirty="0"/>
              <a:t>USHT</a:t>
            </a:r>
          </a:p>
          <a:p>
            <a:r>
              <a:rPr lang="nb-NO" dirty="0"/>
              <a:t>Fylkesmannen koordinerer arbeidet</a:t>
            </a:r>
          </a:p>
          <a:p>
            <a:r>
              <a:rPr lang="nb-NO" dirty="0"/>
              <a:t>FM/ regionalt støtteapparat samarbeider med fylkeskommunen, eldreråd, regionale fagmiljø, frivillig arbeid og andre aktuelle </a:t>
            </a:r>
            <a:r>
              <a:rPr lang="nb-NO" dirty="0" err="1"/>
              <a:t>organisasjonar</a:t>
            </a:r>
            <a:r>
              <a:rPr lang="nb-NO" dirty="0"/>
              <a:t> </a:t>
            </a:r>
          </a:p>
          <a:p>
            <a:pPr marL="0" indent="0">
              <a:buNone/>
            </a:pPr>
            <a:endParaRPr lang="nb-NO" dirty="0"/>
          </a:p>
          <a:p>
            <a:pPr marL="0" indent="0">
              <a:buNone/>
            </a:pPr>
            <a:r>
              <a:rPr lang="nb-NO" b="1" dirty="0"/>
              <a:t>Regionalt støtteapparat sine </a:t>
            </a:r>
            <a:r>
              <a:rPr lang="nb-NO" b="1" dirty="0" err="1"/>
              <a:t>oppgåver</a:t>
            </a:r>
            <a:r>
              <a:rPr lang="nb-NO" b="1" dirty="0"/>
              <a:t>: </a:t>
            </a:r>
          </a:p>
          <a:p>
            <a:r>
              <a:rPr lang="nb-NO" dirty="0"/>
              <a:t>Mobilisere og engasjere </a:t>
            </a:r>
            <a:r>
              <a:rPr lang="nb-NO" dirty="0" err="1"/>
              <a:t>kommunane</a:t>
            </a:r>
            <a:endParaRPr lang="nb-NO" dirty="0"/>
          </a:p>
          <a:p>
            <a:r>
              <a:rPr lang="nb-NO" dirty="0"/>
              <a:t>Spre kunnskap om reforma – </a:t>
            </a:r>
            <a:r>
              <a:rPr lang="nb-NO" dirty="0" err="1"/>
              <a:t>innhald</a:t>
            </a:r>
            <a:r>
              <a:rPr lang="nb-NO" dirty="0"/>
              <a:t> og </a:t>
            </a:r>
            <a:r>
              <a:rPr lang="nb-NO" dirty="0" err="1"/>
              <a:t>verkemiddel</a:t>
            </a:r>
            <a:endParaRPr lang="nb-NO" dirty="0"/>
          </a:p>
          <a:p>
            <a:r>
              <a:rPr lang="nb-NO" dirty="0" err="1"/>
              <a:t>Gje</a:t>
            </a:r>
            <a:r>
              <a:rPr lang="nb-NO" dirty="0"/>
              <a:t> </a:t>
            </a:r>
            <a:r>
              <a:rPr lang="nb-NO" dirty="0" err="1"/>
              <a:t>tilbod</a:t>
            </a:r>
            <a:r>
              <a:rPr lang="nb-NO" dirty="0"/>
              <a:t> om støtte og rettleiing til utvikling, iverksetting og evaluering av lokalt planarbeid</a:t>
            </a:r>
          </a:p>
          <a:p>
            <a:r>
              <a:rPr lang="nn-NO" dirty="0"/>
              <a:t>2019: gjennomføre </a:t>
            </a:r>
            <a:r>
              <a:rPr lang="nn-NO" b="1" dirty="0"/>
              <a:t>Dialogmøte</a:t>
            </a:r>
            <a:r>
              <a:rPr lang="nn-NO" dirty="0"/>
              <a:t> med kommunane </a:t>
            </a:r>
            <a:endParaRPr lang="nb-NO" dirty="0"/>
          </a:p>
          <a:p>
            <a:r>
              <a:rPr lang="nb-NO" dirty="0"/>
              <a:t>Invitere til </a:t>
            </a:r>
            <a:r>
              <a:rPr lang="nb-NO" b="1" dirty="0"/>
              <a:t>læringsnettverk</a:t>
            </a:r>
            <a:r>
              <a:rPr lang="nb-NO" dirty="0"/>
              <a:t> og erfaringsdeling mellom </a:t>
            </a:r>
            <a:r>
              <a:rPr lang="nb-NO" dirty="0" err="1"/>
              <a:t>kommunane</a:t>
            </a:r>
            <a:endParaRPr lang="nb-NO" dirty="0"/>
          </a:p>
        </p:txBody>
      </p:sp>
    </p:spTree>
    <p:extLst>
      <p:ext uri="{BB962C8B-B14F-4D97-AF65-F5344CB8AC3E}">
        <p14:creationId xmlns:p14="http://schemas.microsoft.com/office/powerpoint/2010/main" val="3049629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104F2F1-738D-4168-BE4B-5410524168A5}"/>
              </a:ext>
            </a:extLst>
          </p:cNvPr>
          <p:cNvSpPr>
            <a:spLocks noGrp="1"/>
          </p:cNvSpPr>
          <p:nvPr>
            <p:ph type="title"/>
          </p:nvPr>
        </p:nvSpPr>
        <p:spPr>
          <a:xfrm>
            <a:off x="838199" y="-261256"/>
            <a:ext cx="10265229" cy="2484994"/>
          </a:xfrm>
        </p:spPr>
        <p:txBody>
          <a:bodyPr>
            <a:normAutofit/>
          </a:bodyPr>
          <a:lstStyle/>
          <a:p>
            <a:pPr algn="ctr"/>
            <a:r>
              <a:rPr lang="nb-NO" sz="3600" b="1" dirty="0"/>
              <a:t>Fylkesmannens rolle</a:t>
            </a:r>
          </a:p>
        </p:txBody>
      </p:sp>
      <p:sp>
        <p:nvSpPr>
          <p:cNvPr id="5" name="Plassholder for innhold 4">
            <a:extLst>
              <a:ext uri="{FF2B5EF4-FFF2-40B4-BE49-F238E27FC236}">
                <a16:creationId xmlns:a16="http://schemas.microsoft.com/office/drawing/2014/main" id="{6D9BF2CD-9512-405C-AD0F-4027F10B2B49}"/>
              </a:ext>
            </a:extLst>
          </p:cNvPr>
          <p:cNvSpPr>
            <a:spLocks noGrp="1"/>
          </p:cNvSpPr>
          <p:nvPr>
            <p:ph idx="1"/>
          </p:nvPr>
        </p:nvSpPr>
        <p:spPr>
          <a:xfrm>
            <a:off x="838199" y="1453243"/>
            <a:ext cx="10836729" cy="5404757"/>
          </a:xfrm>
        </p:spPr>
        <p:txBody>
          <a:bodyPr>
            <a:normAutofit/>
          </a:bodyPr>
          <a:lstStyle/>
          <a:p>
            <a:r>
              <a:rPr lang="nn-NO" dirty="0"/>
              <a:t>Ha ansvar for spreiing og implementering av Leve hele livet (Meld. St. 15 (2017-2018) i regionen</a:t>
            </a:r>
          </a:p>
          <a:p>
            <a:r>
              <a:rPr lang="nn-NO" dirty="0"/>
              <a:t>Koordinere det regionale støtteapparatet for reformperioden</a:t>
            </a:r>
          </a:p>
          <a:p>
            <a:r>
              <a:rPr lang="nn-NO" dirty="0"/>
              <a:t> Forankre reforma i embetsleiinga, slik at oppgåva kan sjåast på tvers av avdelingsstrukturen i embetet </a:t>
            </a:r>
          </a:p>
          <a:p>
            <a:r>
              <a:rPr lang="nn-NO" dirty="0"/>
              <a:t>Utarbeide ein plan for gjennomføringa av Leve hele livet i regionen i samarbeid med det regionale støtteapparatet (innan 1. mai 2019)</a:t>
            </a:r>
          </a:p>
          <a:p>
            <a:r>
              <a:rPr lang="nn-NO" dirty="0"/>
              <a:t>Etablere eit formalisert samarbeid mellom FM, KS og USHT </a:t>
            </a:r>
          </a:p>
          <a:p>
            <a:r>
              <a:rPr lang="nn-NO" dirty="0"/>
              <a:t>Koordinere støtteapparatets </a:t>
            </a:r>
            <a:r>
              <a:rPr lang="nn-NO" dirty="0" err="1"/>
              <a:t>dialogmøter</a:t>
            </a:r>
            <a:r>
              <a:rPr lang="nn-NO" dirty="0"/>
              <a:t> med alle kommunane i 2019</a:t>
            </a:r>
          </a:p>
          <a:p>
            <a:r>
              <a:rPr lang="nn-NO" dirty="0"/>
              <a:t>Rapportere årleg status for reforma i kommunane til Helsedirektoratet</a:t>
            </a:r>
          </a:p>
          <a:p>
            <a:endParaRPr lang="nb-NO" dirty="0"/>
          </a:p>
        </p:txBody>
      </p:sp>
    </p:spTree>
    <p:extLst>
      <p:ext uri="{BB962C8B-B14F-4D97-AF65-F5344CB8AC3E}">
        <p14:creationId xmlns:p14="http://schemas.microsoft.com/office/powerpoint/2010/main" val="3013836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06E4267-2DF2-466D-809A-01B17205184A}"/>
              </a:ext>
            </a:extLst>
          </p:cNvPr>
          <p:cNvSpPr>
            <a:spLocks noGrp="1"/>
          </p:cNvSpPr>
          <p:nvPr>
            <p:ph type="title" idx="4294967295"/>
          </p:nvPr>
        </p:nvSpPr>
        <p:spPr>
          <a:xfrm>
            <a:off x="0" y="1214438"/>
            <a:ext cx="9702800" cy="1009650"/>
          </a:xfrm>
        </p:spPr>
        <p:txBody>
          <a:bodyPr/>
          <a:lstStyle/>
          <a:p>
            <a:pPr algn="ctr"/>
            <a:r>
              <a:rPr lang="nb-NO" dirty="0"/>
              <a:t>Regionalt støtteapparat</a:t>
            </a:r>
          </a:p>
        </p:txBody>
      </p:sp>
      <p:pic>
        <p:nvPicPr>
          <p:cNvPr id="4" name="Plassholder for innhold 3">
            <a:extLst>
              <a:ext uri="{FF2B5EF4-FFF2-40B4-BE49-F238E27FC236}">
                <a16:creationId xmlns:a16="http://schemas.microsoft.com/office/drawing/2014/main" id="{EA1F0BF6-58F4-4B19-9224-276B53F55D89}"/>
              </a:ext>
            </a:extLst>
          </p:cNvPr>
          <p:cNvPicPr>
            <a:picLocks noGrp="1" noChangeAspect="1"/>
          </p:cNvPicPr>
          <p:nvPr>
            <p:ph idx="4294967295"/>
          </p:nvPr>
        </p:nvPicPr>
        <p:blipFill>
          <a:blip r:embed="rId3"/>
          <a:stretch>
            <a:fillRect/>
          </a:stretch>
        </p:blipFill>
        <p:spPr>
          <a:xfrm>
            <a:off x="0" y="0"/>
            <a:ext cx="12191999" cy="6881813"/>
          </a:xfrm>
          <a:prstGeom prst="rect">
            <a:avLst/>
          </a:prstGeom>
        </p:spPr>
      </p:pic>
    </p:spTree>
    <p:extLst>
      <p:ext uri="{BB962C8B-B14F-4D97-AF65-F5344CB8AC3E}">
        <p14:creationId xmlns:p14="http://schemas.microsoft.com/office/powerpoint/2010/main" val="821399062"/>
      </p:ext>
    </p:extLst>
  </p:cSld>
  <p:clrMapOvr>
    <a:masterClrMapping/>
  </p:clrMapOvr>
</p:sld>
</file>

<file path=ppt/theme/theme1.xml><?xml version="1.0" encoding="utf-8"?>
<a:theme xmlns:a="http://schemas.openxmlformats.org/drawingml/2006/main" name="Office-tema">
  <a:themeElements>
    <a:clrScheme name="FMVL">
      <a:dk1>
        <a:sysClr val="windowText" lastClr="000000"/>
      </a:dk1>
      <a:lt1>
        <a:sysClr val="window" lastClr="FFFFFF"/>
      </a:lt1>
      <a:dk2>
        <a:srgbClr val="3C4A71"/>
      </a:dk2>
      <a:lt2>
        <a:srgbClr val="DFE0DF"/>
      </a:lt2>
      <a:accent1>
        <a:srgbClr val="00ADBA"/>
      </a:accent1>
      <a:accent2>
        <a:srgbClr val="4C76BA"/>
      </a:accent2>
      <a:accent3>
        <a:srgbClr val="BFC2C0"/>
      </a:accent3>
      <a:accent4>
        <a:srgbClr val="F39200"/>
      </a:accent4>
      <a:accent5>
        <a:srgbClr val="C90B1C"/>
      </a:accent5>
      <a:accent6>
        <a:srgbClr val="43545F"/>
      </a:accent6>
      <a:hlink>
        <a:srgbClr val="0563C1"/>
      </a:hlink>
      <a:folHlink>
        <a:srgbClr val="954F72"/>
      </a:folHlink>
    </a:clrScheme>
    <a:fontScheme name="Open San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mal-fmvl-mellombels  -  Skrivebeskyttet" id="{A6414619-07E4-4B0A-831E-DF62D8936872}" vid="{32A77053-28B0-4E0E-BB93-4C978AD99C18}"/>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FM vestland - Leve hele livet</Template>
  <TotalTime>1214</TotalTime>
  <Words>2609</Words>
  <Application>Microsoft Office PowerPoint</Application>
  <PresentationFormat>Widescreen</PresentationFormat>
  <Paragraphs>227</Paragraphs>
  <Slides>10</Slides>
  <Notes>10</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10</vt:i4>
      </vt:variant>
    </vt:vector>
  </HeadingPairs>
  <TitlesOfParts>
    <vt:vector size="14" baseType="lpstr">
      <vt:lpstr>Arial</vt:lpstr>
      <vt:lpstr>Calibri</vt:lpstr>
      <vt:lpstr>Open Sans</vt:lpstr>
      <vt:lpstr>Office-tema</vt:lpstr>
      <vt:lpstr>Leve hele livet – ei kvalitetsreform for eldre</vt:lpstr>
      <vt:lpstr>Leve hele livet – ei kvalitetsreform for eldre </vt:lpstr>
      <vt:lpstr>    «Vi må tenkje annleis, planlegge annleis og jobbe annleis»  </vt:lpstr>
      <vt:lpstr>Leve hele livet – også ei samfunnsreform</vt:lpstr>
      <vt:lpstr>Nasjonalt program for et aldersvennlig Norge   </vt:lpstr>
      <vt:lpstr>Forventningar til kommunane</vt:lpstr>
      <vt:lpstr>Regionalt støtteapparat </vt:lpstr>
      <vt:lpstr>Fylkesmannens rolle</vt:lpstr>
      <vt:lpstr>Regionalt støtteapparat</vt:lpstr>
      <vt:lpstr>Lykke til!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Wangen, Anne Eli</dc:creator>
  <cp:lastModifiedBy>Wangen, Anne Eli</cp:lastModifiedBy>
  <cp:revision>231</cp:revision>
  <cp:lastPrinted>2019-03-06T11:26:25Z</cp:lastPrinted>
  <dcterms:created xsi:type="dcterms:W3CDTF">2019-01-28T14:35:22Z</dcterms:created>
  <dcterms:modified xsi:type="dcterms:W3CDTF">2019-03-06T11:31:41Z</dcterms:modified>
</cp:coreProperties>
</file>