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9" r:id="rId3"/>
    <p:sldId id="283" r:id="rId4"/>
    <p:sldId id="270" r:id="rId5"/>
    <p:sldId id="285" r:id="rId6"/>
    <p:sldId id="286" r:id="rId7"/>
    <p:sldId id="273" r:id="rId8"/>
    <p:sldId id="274" r:id="rId9"/>
    <p:sldId id="275" r:id="rId10"/>
    <p:sldId id="277" r:id="rId11"/>
    <p:sldId id="276" r:id="rId12"/>
    <p:sldId id="278" r:id="rId13"/>
    <p:sldId id="279" r:id="rId14"/>
    <p:sldId id="280" r:id="rId15"/>
    <p:sldId id="281" r:id="rId16"/>
    <p:sldId id="271" r:id="rId17"/>
  </p:sldIdLst>
  <p:sldSz cx="12192000" cy="6858000"/>
  <p:notesSz cx="6810375" cy="9942513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9714" autoAdjust="0"/>
  </p:normalViewPr>
  <p:slideViewPr>
    <p:cSldViewPr snapToGrid="0">
      <p:cViewPr>
        <p:scale>
          <a:sx n="66" d="100"/>
          <a:sy n="66" d="100"/>
        </p:scale>
        <p:origin x="-1286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28A75-2D7C-4A87-94F6-FA5899B981B9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E1225-D328-470C-8AE0-4177C15266A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962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aseline="0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E1225-D328-470C-8AE0-4177C15266A3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3591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Kathrine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F0035-456C-41B2-8B5A-B31B9179A705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0214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Gerd</a:t>
            </a:r>
            <a:r>
              <a:rPr lang="nb-NO" baseline="0" dirty="0"/>
              <a:t> Karine </a:t>
            </a:r>
            <a:endParaRPr lang="nb-N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Hvilke musikk liker nå Bergljot?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-Spørre beboer selv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-Spørre pårørende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-gjøre egne erfaringer –f.eks. gjennom musikkutprøving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/>
              <a:t>Søk </a:t>
            </a:r>
            <a:r>
              <a:rPr lang="nb-NO" b="1" dirty="0"/>
              <a:t>MUSIKKEN FOR MEG </a:t>
            </a:r>
            <a:r>
              <a:rPr lang="nb-NO" dirty="0"/>
              <a:t>på Spotify for å få forslag til favoritt</a:t>
            </a:r>
            <a:r>
              <a:rPr lang="nb-NO" baseline="0" dirty="0"/>
              <a:t> musikk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492FA-2B82-4903-BA89-D14709C73888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7805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Gerd Karine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Dokumentasjon av gjennomført musikktiltak føres i notat, og har fått en egen kategori</a:t>
            </a:r>
          </a:p>
          <a:p>
            <a:endParaRPr lang="nb-NO" dirty="0"/>
          </a:p>
          <a:p>
            <a:r>
              <a:rPr lang="nb-NO" dirty="0"/>
              <a:t>a) Velg</a:t>
            </a:r>
            <a:r>
              <a:rPr lang="nb-NO" baseline="0" dirty="0"/>
              <a:t> NOTAT, deretter MUSIKKTILTAK.</a:t>
            </a:r>
          </a:p>
          <a:p>
            <a:r>
              <a:rPr lang="nb-NO" baseline="0" dirty="0"/>
              <a:t>b) Gjennomført musikktiltak- </a:t>
            </a:r>
            <a:r>
              <a:rPr lang="nb-NO" baseline="0" dirty="0" err="1"/>
              <a:t>f.eks</a:t>
            </a:r>
            <a:r>
              <a:rPr lang="nb-NO" baseline="0" dirty="0"/>
              <a:t> før stell- under stell- formiddag- ettermiddag- kveld</a:t>
            </a:r>
          </a:p>
          <a:p>
            <a:r>
              <a:rPr lang="nb-NO" baseline="0" dirty="0"/>
              <a:t>Svar på respons på musikktiltak </a:t>
            </a:r>
          </a:p>
          <a:p>
            <a:r>
              <a:rPr lang="nb-NO" baseline="0" dirty="0"/>
              <a:t>f.eks. </a:t>
            </a:r>
          </a:p>
          <a:p>
            <a:r>
              <a:rPr lang="nb-NO" baseline="0" dirty="0"/>
              <a:t>-Aktivt lyttende</a:t>
            </a:r>
          </a:p>
          <a:p>
            <a:r>
              <a:rPr lang="nb-NO" baseline="0" dirty="0"/>
              <a:t>-Deltar med sang</a:t>
            </a:r>
          </a:p>
          <a:p>
            <a:r>
              <a:rPr lang="nb-NO" baseline="0" dirty="0"/>
              <a:t>-Gir blikkontakt</a:t>
            </a:r>
          </a:p>
          <a:p>
            <a:r>
              <a:rPr lang="nb-NO" baseline="0" dirty="0"/>
              <a:t>-Bryr seg ikke om musikken, er fortsatt urolig</a:t>
            </a:r>
          </a:p>
          <a:p>
            <a:r>
              <a:rPr lang="nb-NO" baseline="0" dirty="0"/>
              <a:t>-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492FA-2B82-4903-BA89-D14709C73888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9140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Gerd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F0035-456C-41B2-8B5A-B31B9179A705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816540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Kathrine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F0035-456C-41B2-8B5A-B31B9179A705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4545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E1225-D328-470C-8AE0-4177C15266A3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1543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E1225-D328-470C-8AE0-4177C15266A3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483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-219075" y="811213"/>
            <a:ext cx="7202488" cy="40528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nb-NO" baseline="0" dirty="0"/>
              <a:t>3 stillinger</a:t>
            </a:r>
          </a:p>
          <a:p>
            <a:pPr marL="228600" indent="-228600">
              <a:buAutoNum type="arabicParenR"/>
            </a:pPr>
            <a:endParaRPr lang="nb-NO" baseline="0" dirty="0"/>
          </a:p>
          <a:p>
            <a:pPr marL="228600" indent="-228600">
              <a:buAutoNum type="arabicParenR"/>
            </a:pPr>
            <a:r>
              <a:rPr lang="nb-NO" baseline="0" dirty="0"/>
              <a:t>1 kommunale sykehjem – AMBULERENDE </a:t>
            </a:r>
          </a:p>
          <a:p>
            <a:r>
              <a:rPr lang="nb-NO" baseline="0" dirty="0"/>
              <a:t>4) Foreleser på bl.a. Demensomsorgens ABC, Musikkterapistudenter ved Griegakademiet, + Lokale undervisninger på ulike sykehjem- enten «bare» personal eller for «pårørende»</a:t>
            </a:r>
          </a:p>
          <a:p>
            <a:endParaRPr lang="nb-NO" baseline="0" dirty="0"/>
          </a:p>
          <a:p>
            <a:endParaRPr lang="nb-NO" baseline="0" dirty="0"/>
          </a:p>
          <a:p>
            <a:r>
              <a:rPr lang="nb-NO" baseline="0" dirty="0"/>
              <a:t>DIREKTE OG INDIREKTE MUSIKKTERAPI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D9F588-8BCD-4599-B36E-9FAEBEF2C8B2}" type="slidenum">
              <a:rPr lang="nb-NO" altLang="nb-NO" smtClean="0"/>
              <a:pPr>
                <a:defRPr/>
              </a:pPr>
              <a:t>2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1459918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nb-NO" dirty="0">
                <a:effectLst/>
              </a:rPr>
              <a:t>De fleste av oss har de siste årene sett</a:t>
            </a:r>
            <a:r>
              <a:rPr lang="nb-NO" baseline="0" dirty="0">
                <a:effectLst/>
              </a:rPr>
              <a:t> ulike filmer fra </a:t>
            </a:r>
            <a:r>
              <a:rPr lang="nb-NO" baseline="0" dirty="0" err="1">
                <a:effectLst/>
              </a:rPr>
              <a:t>Youtube</a:t>
            </a:r>
            <a:r>
              <a:rPr lang="nb-NO" baseline="0" dirty="0">
                <a:effectLst/>
              </a:rPr>
              <a:t>- </a:t>
            </a:r>
            <a:r>
              <a:rPr lang="nb-NO" baseline="0" dirty="0" err="1">
                <a:effectLst/>
              </a:rPr>
              <a:t>f.eks</a:t>
            </a:r>
            <a:r>
              <a:rPr lang="nb-NO" baseline="0" dirty="0">
                <a:effectLst/>
              </a:rPr>
              <a:t> </a:t>
            </a:r>
            <a:r>
              <a:rPr lang="nb-NO" baseline="0" dirty="0" err="1">
                <a:effectLst/>
              </a:rPr>
              <a:t>Alive</a:t>
            </a:r>
            <a:r>
              <a:rPr lang="nb-NO" baseline="0" dirty="0">
                <a:effectLst/>
              </a:rPr>
              <a:t> </a:t>
            </a:r>
            <a:r>
              <a:rPr lang="nb-NO" baseline="0" dirty="0" err="1">
                <a:effectLst/>
              </a:rPr>
              <a:t>inside</a:t>
            </a:r>
            <a:r>
              <a:rPr lang="nb-NO" baseline="0" dirty="0">
                <a:effectLst/>
              </a:rPr>
              <a:t>- hvor man ser hvilken enorme endringer som kan skje dersom man lar noen få lytte til sin favorittmusikk:</a:t>
            </a:r>
          </a:p>
          <a:p>
            <a:pPr marL="0" indent="0">
              <a:buNone/>
            </a:pPr>
            <a:r>
              <a:rPr lang="nb-NO" dirty="0">
                <a:effectLst/>
              </a:rPr>
              <a:t>Etat for sykehjem har</a:t>
            </a:r>
            <a:r>
              <a:rPr lang="nb-NO" baseline="0" dirty="0">
                <a:effectLst/>
              </a:rPr>
              <a:t> derfor hatt ett ønske om mer systematisk bruk av musikk rundt omkring på de ulike sykehjemmene i Bergen kommune. </a:t>
            </a:r>
            <a:endParaRPr lang="nb-NO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>
                <a:effectLst/>
              </a:rPr>
              <a:t>2) Musikkbasert miljøbehandling er utviklet på oppdrag fra Helsedirektoratet av Nasjonalt kompetansesenter for kultur, helse og omsorg i Levanger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>
                <a:effectLst/>
              </a:rPr>
              <a:t>og inngår i Kompetanseløft 2020.</a:t>
            </a:r>
          </a:p>
          <a:p>
            <a:r>
              <a:rPr lang="nb-NO" dirty="0">
                <a:effectLst/>
              </a:rPr>
              <a:t>:</a:t>
            </a:r>
            <a:r>
              <a:rPr lang="nb-NO" baseline="0" dirty="0">
                <a:effectLst/>
              </a:rPr>
              <a:t> </a:t>
            </a:r>
            <a:r>
              <a:rPr lang="nb-NO" dirty="0">
                <a:effectLst/>
              </a:rPr>
              <a:t>11</a:t>
            </a:r>
            <a:r>
              <a:rPr lang="nb-NO" baseline="0" dirty="0">
                <a:effectLst/>
              </a:rPr>
              <a:t> kommunale og 4 private sykehjem fra Bergen kommune deltok på kurset Musikbasert miljøbehandling høsten 2017-våren 2018. </a:t>
            </a:r>
          </a:p>
          <a:p>
            <a:r>
              <a:rPr lang="nb-NO" baseline="0" dirty="0">
                <a:effectLst/>
              </a:rPr>
              <a:t>3) Etter denne 6-dagers samlingen ble det tydeliggjort at behovet for oppfølgning av kompetanse og praksis var nødvendig.</a:t>
            </a:r>
            <a:endParaRPr lang="nb-NO" dirty="0">
              <a:effectLst/>
            </a:endParaRPr>
          </a:p>
          <a:p>
            <a:endParaRPr lang="nb-NO" dirty="0">
              <a:effectLst/>
            </a:endParaRPr>
          </a:p>
          <a:p>
            <a:r>
              <a:rPr lang="nb-NO" dirty="0">
                <a:effectLst/>
              </a:rPr>
              <a:t>4) Som dere vet er vi 3 musikkterapeuter ved Kompetansesenter for demens som har et by omfattende tilbud. Det ble dermed</a:t>
            </a:r>
            <a:r>
              <a:rPr lang="nb-NO" baseline="0" dirty="0">
                <a:effectLst/>
              </a:rPr>
              <a:t> naturlig å benytte musikkterapeutenes ressurs ute i sykehjemmene til å følge opp dette behovet. </a:t>
            </a:r>
          </a:p>
          <a:p>
            <a:r>
              <a:rPr lang="nb-NO" baseline="0" dirty="0">
                <a:effectLst/>
              </a:rPr>
              <a:t>5) Etat for sykehjem bestemte seg for å kjøpe inn teknisk utsyr for utprøving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492FA-2B82-4903-BA89-D14709C73888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5652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Vi skiller</a:t>
            </a:r>
            <a:r>
              <a:rPr lang="nb-NO" baseline="0" dirty="0"/>
              <a:t> altså mellom to typer musikkbruk</a:t>
            </a:r>
          </a:p>
          <a:p>
            <a:r>
              <a:rPr lang="nb-NO" baseline="0" dirty="0"/>
              <a:t>Sosialt miljøtiltak kan være å lage en spilleliste til </a:t>
            </a:r>
          </a:p>
          <a:p>
            <a:r>
              <a:rPr lang="nb-NO" baseline="0" dirty="0"/>
              <a:t>Onsdagstrimmen etterfulgt av vaffelkafe, men</a:t>
            </a:r>
          </a:p>
          <a:p>
            <a:endParaRPr lang="nb-NO" baseline="0" dirty="0"/>
          </a:p>
          <a:p>
            <a:r>
              <a:rPr lang="nb-NO" baseline="0" dirty="0"/>
              <a:t>Musikk som behandlingstiltak skal være å bruke musikk for f.eks. å i imøtekommende Bergljot i en </a:t>
            </a:r>
          </a:p>
          <a:p>
            <a:r>
              <a:rPr lang="nb-NO" baseline="0" dirty="0"/>
              <a:t>Krevende stellesituasjon, eller at Nils roper hele ettermiddagen, eller at Petra er svært urolig før leggetid. </a:t>
            </a:r>
          </a:p>
          <a:p>
            <a:r>
              <a:rPr lang="nb-NO" baseline="0" dirty="0"/>
              <a:t>Vi skal sette musikken i system- og all personal må sørge for at beboeren får musikken som står i </a:t>
            </a:r>
          </a:p>
          <a:p>
            <a:r>
              <a:rPr lang="nb-NO" baseline="0" dirty="0"/>
              <a:t>Behandlingsplanen. 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E1225-D328-470C-8AE0-4177C15266A3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99953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nb-NO" dirty="0"/>
              <a:t>Vi ønsket</a:t>
            </a:r>
            <a:r>
              <a:rPr lang="nb-NO" baseline="0" dirty="0"/>
              <a:t> å legge til rette for en Bergensk modell, hvor vi gjorde to endringer sammenlignet med det nasjonale opplegget Musikkbasertmiljøbehandling.</a:t>
            </a:r>
          </a:p>
          <a:p>
            <a:pPr marL="0" indent="0">
              <a:buNone/>
            </a:pPr>
            <a:r>
              <a:rPr lang="nb-NO" baseline="0" dirty="0"/>
              <a:t>Endringene bestod av musikkterapeuter som ressurser og innkjøpt utsyr. </a:t>
            </a:r>
          </a:p>
          <a:p>
            <a:pPr marL="0" indent="0">
              <a:buNone/>
            </a:pPr>
            <a:r>
              <a:rPr lang="nb-NO" baseline="0" dirty="0"/>
              <a:t>2) Målet er at «Musikken for meg» skal bli et effektivt og kvalitet sikret opplegg for personalet i sykehjem.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492FA-2B82-4903-BA89-D14709C73888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3485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Vi valgte ut 3 sykehjem</a:t>
            </a:r>
            <a:r>
              <a:rPr lang="nb-NO" baseline="0" dirty="0"/>
              <a:t> i Bergen kommune som skulle prøve dette ut. </a:t>
            </a:r>
          </a:p>
          <a:p>
            <a:r>
              <a:rPr lang="nb-NO" baseline="0" dirty="0"/>
              <a:t>Ladegården, Demenssenteret i Fyllingsdalen og Øvsttunheimen.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492FA-2B82-4903-BA89-D14709C73888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09201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Kathrine 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F0035-456C-41B2-8B5A-B31B9179A705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93077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Gerd Karine</a:t>
            </a:r>
            <a:r>
              <a:rPr lang="nb-NO" baseline="0" dirty="0"/>
              <a:t> </a:t>
            </a:r>
          </a:p>
          <a:p>
            <a:endParaRPr lang="nb-NO" baseline="0" dirty="0"/>
          </a:p>
          <a:p>
            <a:r>
              <a:rPr lang="nb-NO" baseline="0" dirty="0"/>
              <a:t>NB: Legg til </a:t>
            </a:r>
          </a:p>
          <a:p>
            <a:r>
              <a:rPr lang="nb-NO" baseline="0" dirty="0"/>
              <a:t>GUL- Nedstemthet</a:t>
            </a:r>
          </a:p>
          <a:p>
            <a:r>
              <a:rPr lang="nb-NO" baseline="0" dirty="0"/>
              <a:t>GRØNN- Rolig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F0035-456C-41B2-8B5A-B31B9179A705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1260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Kathrine </a:t>
            </a:r>
          </a:p>
          <a:p>
            <a:endParaRPr lang="nb-NO" b="1" dirty="0"/>
          </a:p>
          <a:p>
            <a:r>
              <a:rPr lang="nb-NO" b="1" dirty="0"/>
              <a:t>Problemstilling </a:t>
            </a:r>
            <a:r>
              <a:rPr lang="nb-NO" dirty="0"/>
              <a:t>Bruke musikk i forbindelse med stell, i etterkant av morgenstell og før kveldstell.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="1" dirty="0"/>
              <a:t>Målsetting- </a:t>
            </a:r>
            <a:r>
              <a:rPr lang="nb-NO" dirty="0"/>
              <a:t>bidra til mer ro og mindre uro og utagering. Bidra til positive øyeblikk, og kontaktetablering med personalet </a:t>
            </a:r>
            <a:endParaRPr lang="nb-NO" b="1" dirty="0"/>
          </a:p>
          <a:p>
            <a:endParaRPr lang="nb-NO" dirty="0"/>
          </a:p>
          <a:p>
            <a:r>
              <a:rPr lang="nb-NO" b="1" dirty="0"/>
              <a:t>Tiltak 1</a:t>
            </a:r>
          </a:p>
          <a:p>
            <a:r>
              <a:rPr lang="nb-NO" b="1" dirty="0"/>
              <a:t>Tiltak 2</a:t>
            </a:r>
          </a:p>
          <a:p>
            <a:r>
              <a:rPr lang="nb-NO" b="1" dirty="0"/>
              <a:t>Tiltak 3</a:t>
            </a:r>
          </a:p>
          <a:p>
            <a:r>
              <a:rPr lang="nb-NO" b="1" dirty="0"/>
              <a:t>Tiltak 4</a:t>
            </a:r>
          </a:p>
          <a:p>
            <a:endParaRPr lang="nb-NO" b="1" dirty="0"/>
          </a:p>
          <a:p>
            <a:r>
              <a:rPr lang="nb-NO" b="1" dirty="0"/>
              <a:t>Evaluering</a:t>
            </a:r>
          </a:p>
          <a:p>
            <a:endParaRPr lang="nb-NO" b="1" dirty="0"/>
          </a:p>
          <a:p>
            <a:r>
              <a:rPr lang="nb-NO" b="1" dirty="0"/>
              <a:t>Gjennomføring- </a:t>
            </a:r>
            <a:r>
              <a:rPr lang="nb-NO" dirty="0"/>
              <a:t>I etterkant av stell morgen og kveld. Bruke musikk når hun oppholder seg rolig inne på rommet, for kontaktetablering. 2-4 ganger dagen.  Avslutt etter 5 – 7 sanger</a:t>
            </a:r>
            <a:endParaRPr lang="nb-NO" b="1" dirty="0"/>
          </a:p>
          <a:p>
            <a:r>
              <a:rPr lang="nb-NO" b="1" dirty="0"/>
              <a:t>Etterarbeid- </a:t>
            </a:r>
            <a:r>
              <a:rPr lang="nb-NO" dirty="0"/>
              <a:t>Rapporter effekt i journal:</a:t>
            </a:r>
          </a:p>
          <a:p>
            <a:pPr marL="0" indent="0">
              <a:buNone/>
            </a:pPr>
            <a:r>
              <a:rPr lang="nb-NO" dirty="0"/>
              <a:t> Notat</a:t>
            </a:r>
            <a:r>
              <a:rPr lang="nb-NO" dirty="0">
                <a:sym typeface="Wingdings" panose="05000000000000000000" pitchFamily="2" charset="2"/>
              </a:rPr>
              <a:t> Musikktiltak  Respons på musikktiltak</a:t>
            </a:r>
            <a:endParaRPr lang="nb-NO" b="1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492FA-2B82-4903-BA89-D14709C73888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1144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2149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4983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294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103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6457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076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058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9670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18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418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15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509E1-4350-4FED-8B82-801A437A426E}" type="datetimeFigureOut">
              <a:rPr lang="nb-NO" smtClean="0"/>
              <a:t>07.03.2019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650A4-FB85-49A3-A7C3-795FC517D43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2608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b-NO" b="1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656221"/>
            <a:ext cx="10515600" cy="1433429"/>
          </a:xfrm>
        </p:spPr>
        <p:txBody>
          <a:bodyPr>
            <a:normAutofit/>
          </a:bodyPr>
          <a:lstStyle/>
          <a:p>
            <a:pPr algn="ctr"/>
            <a:r>
              <a:rPr lang="nb-NO" sz="4000" b="1" dirty="0">
                <a:latin typeface="+mj-lt"/>
                <a:cs typeface="Calibri" panose="020F0502020204030204" pitchFamily="34" charset="0"/>
              </a:rPr>
              <a:t>Musikk i miljøbehandling</a:t>
            </a:r>
          </a:p>
          <a:p>
            <a:pPr algn="ctr"/>
            <a:r>
              <a:rPr lang="nb-NO" sz="4000" b="1" dirty="0">
                <a:latin typeface="+mj-lt"/>
                <a:cs typeface="Calibri" panose="020F0502020204030204" pitchFamily="34" charset="0"/>
              </a:rPr>
              <a:t>Kathrine Dahle- musikkterapeut</a:t>
            </a:r>
            <a:endParaRPr lang="nb-NO" sz="4000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4" name="imagesingle8359" descr="http://www.brewsterbearfacts.com/wp-content/uploads/2018/11/older-lady-listening-to-music-on-headphones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705750" y="280226"/>
            <a:ext cx="8244365" cy="4375995"/>
          </a:xfrm>
          <a:prstGeom prst="rect">
            <a:avLst/>
          </a:prstGeom>
          <a:noFill/>
          <a:ln>
            <a:noFill/>
            <a:prstDash/>
          </a:ln>
        </p:spPr>
      </p:pic>
      <p:grpSp>
        <p:nvGrpSpPr>
          <p:cNvPr id="5" name="Group 2231"/>
          <p:cNvGrpSpPr/>
          <p:nvPr/>
        </p:nvGrpSpPr>
        <p:grpSpPr>
          <a:xfrm>
            <a:off x="7423484" y="5751094"/>
            <a:ext cx="4391527" cy="1106905"/>
            <a:chOff x="0" y="0"/>
            <a:chExt cx="3956812" cy="1034415"/>
          </a:xfrm>
        </p:grpSpPr>
        <p:pic>
          <p:nvPicPr>
            <p:cNvPr id="6" name="Picture 22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157095" y="0"/>
              <a:ext cx="1799717" cy="1034415"/>
            </a:xfrm>
            <a:prstGeom prst="rect">
              <a:avLst/>
            </a:prstGeom>
          </p:spPr>
        </p:pic>
        <p:pic>
          <p:nvPicPr>
            <p:cNvPr id="7" name="Picture 231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183516"/>
              <a:ext cx="2011680" cy="6766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8742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86" y="101276"/>
            <a:ext cx="5952930" cy="6989989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5353" y="5821590"/>
            <a:ext cx="3956647" cy="103641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0683" y="469298"/>
            <a:ext cx="792549" cy="731583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81394" y="457105"/>
            <a:ext cx="1146147" cy="75597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9543" y="1398787"/>
            <a:ext cx="5539118" cy="490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05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/>
              <a:t>Kartlegging av musikkpreferanser</a:t>
            </a: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786" y="1426283"/>
            <a:ext cx="5762401" cy="4715647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700" y="1468213"/>
            <a:ext cx="5762401" cy="4554037"/>
          </a:xfrm>
          <a:prstGeom prst="rect">
            <a:avLst/>
          </a:prstGeom>
        </p:spPr>
      </p:pic>
      <p:pic>
        <p:nvPicPr>
          <p:cNvPr id="10" name="Plassholder for innhold 9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860009" y="1400307"/>
            <a:ext cx="5762401" cy="2434817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0008" y="3541251"/>
            <a:ext cx="5762401" cy="478425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5353" y="5933378"/>
            <a:ext cx="3956647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48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/>
              <a:t>Rapportering i GBD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744118" y="3356970"/>
            <a:ext cx="10515600" cy="4351338"/>
          </a:xfrm>
        </p:spPr>
        <p:txBody>
          <a:bodyPr>
            <a:normAutofit/>
          </a:bodyPr>
          <a:lstStyle/>
          <a:p>
            <a:endParaRPr lang="nb-NO" dirty="0"/>
          </a:p>
        </p:txBody>
      </p:sp>
      <p:pic>
        <p:nvPicPr>
          <p:cNvPr id="2050" name="Picture 2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93" y="1536108"/>
            <a:ext cx="9344025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6614" y="5771785"/>
            <a:ext cx="3956647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916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b="1" dirty="0"/>
              <a:t>EVALUERING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nb-NO" dirty="0"/>
              <a:t>Fagmøte?</a:t>
            </a:r>
          </a:p>
        </p:txBody>
      </p:sp>
      <p:grpSp>
        <p:nvGrpSpPr>
          <p:cNvPr id="4" name="Group 2231"/>
          <p:cNvGrpSpPr/>
          <p:nvPr/>
        </p:nvGrpSpPr>
        <p:grpSpPr>
          <a:xfrm>
            <a:off x="7675505" y="5455486"/>
            <a:ext cx="3956684" cy="1034415"/>
            <a:chOff x="0" y="0"/>
            <a:chExt cx="3956812" cy="1034415"/>
          </a:xfrm>
        </p:grpSpPr>
        <p:pic>
          <p:nvPicPr>
            <p:cNvPr id="5" name="Picture 22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157095" y="0"/>
              <a:ext cx="1799717" cy="1034415"/>
            </a:xfrm>
            <a:prstGeom prst="rect">
              <a:avLst/>
            </a:prstGeom>
          </p:spPr>
        </p:pic>
        <p:pic>
          <p:nvPicPr>
            <p:cNvPr id="6" name="Picture 23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183516"/>
              <a:ext cx="2011680" cy="676694"/>
            </a:xfrm>
            <a:prstGeom prst="rect">
              <a:avLst/>
            </a:prstGeom>
          </p:spPr>
        </p:pic>
      </p:grpSp>
      <p:pic>
        <p:nvPicPr>
          <p:cNvPr id="7" name="Bild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9587" y="924677"/>
            <a:ext cx="35528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37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/>
              <a:t>Veien videre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Fra 1.april 2019 starter ny runde med 6 nye sykehjem</a:t>
            </a:r>
          </a:p>
          <a:p>
            <a:r>
              <a:rPr lang="nb-NO" dirty="0"/>
              <a:t>Både kommunale og private sykehjem inviteres til å delta</a:t>
            </a:r>
          </a:p>
          <a:p>
            <a:r>
              <a:rPr lang="nb-NO" dirty="0"/>
              <a:t>Etat for sykehjem spanderer </a:t>
            </a:r>
            <a:r>
              <a:rPr lang="nb-NO" dirty="0" err="1"/>
              <a:t>høytalere</a:t>
            </a:r>
            <a:endParaRPr lang="nb-NO" dirty="0"/>
          </a:p>
          <a:p>
            <a:r>
              <a:rPr lang="nb-NO" dirty="0"/>
              <a:t>Beboer stiller med eget nettbrett og spotify abonnement                   </a:t>
            </a:r>
            <a:r>
              <a:rPr lang="nb-NO" sz="2000" dirty="0"/>
              <a:t>(ikke gratis versjonen- pga. reklame)</a:t>
            </a:r>
          </a:p>
          <a:p>
            <a:endParaRPr lang="nb-NO" sz="2000" dirty="0"/>
          </a:p>
          <a:p>
            <a:pPr marL="0" indent="0">
              <a:buNone/>
            </a:pPr>
            <a:r>
              <a:rPr lang="nb-NO" dirty="0"/>
              <a:t> </a:t>
            </a:r>
          </a:p>
          <a:p>
            <a:endParaRPr lang="nb-NO" dirty="0"/>
          </a:p>
        </p:txBody>
      </p:sp>
      <p:grpSp>
        <p:nvGrpSpPr>
          <p:cNvPr id="4" name="Group 2231"/>
          <p:cNvGrpSpPr/>
          <p:nvPr/>
        </p:nvGrpSpPr>
        <p:grpSpPr>
          <a:xfrm>
            <a:off x="7875010" y="5530301"/>
            <a:ext cx="3956684" cy="1034415"/>
            <a:chOff x="0" y="0"/>
            <a:chExt cx="3956812" cy="1034415"/>
          </a:xfrm>
        </p:grpSpPr>
        <p:pic>
          <p:nvPicPr>
            <p:cNvPr id="5" name="Picture 22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157095" y="0"/>
              <a:ext cx="1799717" cy="1034415"/>
            </a:xfrm>
            <a:prstGeom prst="rect">
              <a:avLst/>
            </a:prstGeom>
          </p:spPr>
        </p:pic>
        <p:pic>
          <p:nvPicPr>
            <p:cNvPr id="6" name="Picture 23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183516"/>
              <a:ext cx="2011680" cy="676694"/>
            </a:xfrm>
            <a:prstGeom prst="rect">
              <a:avLst/>
            </a:prstGeom>
          </p:spPr>
        </p:pic>
      </p:grpSp>
      <p:pic>
        <p:nvPicPr>
          <p:cNvPr id="7" name="Bild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8864" y="252098"/>
            <a:ext cx="4074271" cy="271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86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Takk for meg!</a:t>
            </a:r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94284" y="1348386"/>
            <a:ext cx="7664115" cy="5509614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5353" y="5942888"/>
            <a:ext cx="3956647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16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99657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 Kompetansesenter for demens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38200" y="1690689"/>
            <a:ext cx="5478379" cy="4268936"/>
          </a:xfrm>
        </p:spPr>
        <p:txBody>
          <a:bodyPr>
            <a:normAutofit/>
          </a:bodyPr>
          <a:lstStyle/>
          <a:p>
            <a:r>
              <a:rPr lang="nb-NO" sz="2400" dirty="0"/>
              <a:t>Ressursbase for helsepersonell i sykehjem og hjemmetjeneste </a:t>
            </a:r>
          </a:p>
          <a:p>
            <a:r>
              <a:rPr lang="nb-NO" sz="2400" dirty="0"/>
              <a:t>Samtalegruppe og pårørendekurs</a:t>
            </a:r>
          </a:p>
          <a:p>
            <a:endParaRPr lang="nb-NO" sz="2400" dirty="0"/>
          </a:p>
          <a:p>
            <a:r>
              <a:rPr lang="nb-NO" sz="2400" dirty="0"/>
              <a:t>3 musikkterapeuter</a:t>
            </a:r>
          </a:p>
          <a:p>
            <a:pPr marL="0" indent="0">
              <a:buNone/>
            </a:pPr>
            <a:r>
              <a:rPr lang="nb-NO" sz="2400" dirty="0"/>
              <a:t>-individuell og musikkterapigruppe</a:t>
            </a:r>
          </a:p>
          <a:p>
            <a:r>
              <a:rPr lang="nb-NO" sz="2400" dirty="0"/>
              <a:t>Veiledning av personalet</a:t>
            </a:r>
          </a:p>
          <a:p>
            <a:r>
              <a:rPr lang="nb-NO" sz="2400" dirty="0"/>
              <a:t>Forelesninger om musikk i miljøbehandling</a:t>
            </a:r>
          </a:p>
          <a:p>
            <a:pPr marL="0" indent="0">
              <a:buNone/>
            </a:pPr>
            <a:endParaRPr lang="nb-NO" sz="2400" dirty="0"/>
          </a:p>
          <a:p>
            <a:endParaRPr lang="nb-NO" sz="2400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2756" y="5639205"/>
            <a:ext cx="4389500" cy="1109568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310352"/>
            <a:ext cx="5466347" cy="432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01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Musikkbasert miljøbehandling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Ønske om økt målrettet bruk av musikk blant ansatte i sykehjem basert på personsentrert omsorg</a:t>
            </a:r>
          </a:p>
          <a:p>
            <a:r>
              <a:rPr lang="nb-NO" dirty="0"/>
              <a:t>Kurs i Musikkbasert miljøbehandling høst 2017- vår 2018</a:t>
            </a:r>
          </a:p>
          <a:p>
            <a:r>
              <a:rPr lang="nb-NO" dirty="0"/>
              <a:t>Behov for oppfølgning for å opprettholde kompetanse og praksis</a:t>
            </a:r>
          </a:p>
          <a:p>
            <a:r>
              <a:rPr lang="nb-NO" dirty="0"/>
              <a:t>Benytte musikkterapeutene sin kompetanse innen kommunikasjon og relasjon ved hjelp av musikk</a:t>
            </a:r>
          </a:p>
          <a:p>
            <a:r>
              <a:rPr lang="nb-NO" dirty="0"/>
              <a:t>Innkjøp av teknisk utsyr som nettbrett, høyttaler og spotify-abonnement</a:t>
            </a:r>
          </a:p>
          <a:p>
            <a:endParaRPr lang="nb-NO" dirty="0"/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500" y="5748432"/>
            <a:ext cx="4389500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77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                    </a:t>
            </a:r>
            <a:r>
              <a:rPr lang="nb-NO" b="1" dirty="0"/>
              <a:t>MUSIKKEN FOR MEG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b-NO" b="1" dirty="0">
                <a:solidFill>
                  <a:schemeClr val="accent6"/>
                </a:solidFill>
              </a:rPr>
              <a:t>Musikk som sosialt miljøtiltak</a:t>
            </a:r>
          </a:p>
          <a:p>
            <a:r>
              <a:rPr lang="nb-NO" dirty="0">
                <a:solidFill>
                  <a:schemeClr val="accent6"/>
                </a:solidFill>
              </a:rPr>
              <a:t>Økt trivsel på avdelingen</a:t>
            </a:r>
          </a:p>
          <a:p>
            <a:r>
              <a:rPr lang="nb-NO" dirty="0">
                <a:solidFill>
                  <a:schemeClr val="accent6"/>
                </a:solidFill>
              </a:rPr>
              <a:t>Bruke musikk til trening</a:t>
            </a:r>
          </a:p>
          <a:p>
            <a:r>
              <a:rPr lang="nb-NO" dirty="0">
                <a:solidFill>
                  <a:schemeClr val="accent6"/>
                </a:solidFill>
              </a:rPr>
              <a:t>Tverrfaglig samarbeid mellom avdelinger,  aktivitør, trivselskoordinator og pårørende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b-NO" b="1" dirty="0">
                <a:solidFill>
                  <a:srgbClr val="7030A0"/>
                </a:solidFill>
              </a:rPr>
              <a:t>Musikk som behandlingstiltak</a:t>
            </a:r>
          </a:p>
          <a:p>
            <a:r>
              <a:rPr lang="nb-NO" dirty="0">
                <a:solidFill>
                  <a:srgbClr val="7030A0"/>
                </a:solidFill>
              </a:rPr>
              <a:t>Verktøy til personalet</a:t>
            </a:r>
          </a:p>
          <a:p>
            <a:r>
              <a:rPr lang="nb-NO" dirty="0">
                <a:solidFill>
                  <a:srgbClr val="7030A0"/>
                </a:solidFill>
              </a:rPr>
              <a:t>Integrert del av behandling som skal journalføres</a:t>
            </a:r>
          </a:p>
          <a:p>
            <a:r>
              <a:rPr lang="nb-NO" dirty="0">
                <a:solidFill>
                  <a:srgbClr val="7030A0"/>
                </a:solidFill>
              </a:rPr>
              <a:t>Tverrfaglig samarbeid med lege om redusert medisinforbruk</a:t>
            </a:r>
          </a:p>
          <a:p>
            <a:r>
              <a:rPr lang="nb-NO" dirty="0">
                <a:solidFill>
                  <a:srgbClr val="7030A0"/>
                </a:solidFill>
              </a:rPr>
              <a:t>Musikkterapeut og psykolog bistår med veiledning</a:t>
            </a:r>
          </a:p>
          <a:p>
            <a:endParaRPr lang="nb-NO" dirty="0"/>
          </a:p>
          <a:p>
            <a:endParaRPr lang="nb-NO" dirty="0"/>
          </a:p>
        </p:txBody>
      </p:sp>
      <p:grpSp>
        <p:nvGrpSpPr>
          <p:cNvPr id="5" name="Group 2231"/>
          <p:cNvGrpSpPr/>
          <p:nvPr/>
        </p:nvGrpSpPr>
        <p:grpSpPr>
          <a:xfrm>
            <a:off x="7699569" y="5659755"/>
            <a:ext cx="3956684" cy="1034415"/>
            <a:chOff x="0" y="0"/>
            <a:chExt cx="3956812" cy="1034415"/>
          </a:xfrm>
        </p:grpSpPr>
        <p:pic>
          <p:nvPicPr>
            <p:cNvPr id="6" name="Picture 22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157095" y="0"/>
              <a:ext cx="1799717" cy="1034415"/>
            </a:xfrm>
            <a:prstGeom prst="rect">
              <a:avLst/>
            </a:prstGeom>
          </p:spPr>
        </p:pic>
        <p:pic>
          <p:nvPicPr>
            <p:cNvPr id="7" name="Picture 23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183516"/>
              <a:ext cx="2011680" cy="6766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000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Musikkbasert miljøbehandling ble til «</a:t>
            </a:r>
            <a:r>
              <a:rPr lang="nb-NO" dirty="0">
                <a:solidFill>
                  <a:srgbClr val="00B050"/>
                </a:solidFill>
              </a:rPr>
              <a:t>Musikken for meg</a:t>
            </a:r>
            <a:r>
              <a:rPr lang="nb-NO" dirty="0"/>
              <a:t>»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Personalet utfører systematiske musikktiltak i daglig omsorg ; </a:t>
            </a:r>
          </a:p>
          <a:p>
            <a:r>
              <a:rPr lang="nb-NO" dirty="0"/>
              <a:t>Bruk av egen stemme og tekniske hjelpemidler som nettbrett og spotify –abonnement</a:t>
            </a:r>
          </a:p>
          <a:p>
            <a:endParaRPr lang="nb-NO" dirty="0"/>
          </a:p>
          <a:p>
            <a:r>
              <a:rPr lang="nb-NO" dirty="0"/>
              <a:t>Beboere opplever økt livskvalitet og mestring</a:t>
            </a:r>
          </a:p>
          <a:p>
            <a:r>
              <a:rPr lang="nb-NO" dirty="0"/>
              <a:t>Redusere bruk av tvang</a:t>
            </a:r>
          </a:p>
          <a:p>
            <a:r>
              <a:rPr lang="nb-NO" dirty="0"/>
              <a:t>Redusere bruk av medisin (behovsmedisin)</a:t>
            </a:r>
          </a:p>
          <a:p>
            <a:r>
              <a:rPr lang="nb-NO" dirty="0"/>
              <a:t>Personalet melder fra om bedre stemning på avdelingen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500" y="5757116"/>
            <a:ext cx="4389500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37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Målgrupper i «Musikken for meg»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Utfordrende atferd</a:t>
            </a:r>
          </a:p>
          <a:p>
            <a:r>
              <a:rPr lang="nb-NO" dirty="0"/>
              <a:t>Angst</a:t>
            </a:r>
          </a:p>
          <a:p>
            <a:r>
              <a:rPr lang="nb-NO" dirty="0"/>
              <a:t>Depresjon</a:t>
            </a:r>
          </a:p>
          <a:p>
            <a:r>
              <a:rPr lang="nb-NO" dirty="0"/>
              <a:t>Apati</a:t>
            </a:r>
          </a:p>
          <a:p>
            <a:r>
              <a:rPr lang="nb-NO" dirty="0"/>
              <a:t>Isolasjon</a:t>
            </a:r>
          </a:p>
          <a:p>
            <a:r>
              <a:rPr lang="nb-NO" dirty="0"/>
              <a:t>Smerte</a:t>
            </a:r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2913" y="5622179"/>
            <a:ext cx="4389500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33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Hverdag- når skal vi bruke musikk?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idx="1"/>
          </p:nvPr>
        </p:nvSpPr>
        <p:spPr>
          <a:xfrm>
            <a:off x="839789" y="1681162"/>
            <a:ext cx="4955370" cy="3967163"/>
          </a:xfrm>
        </p:spPr>
        <p:txBody>
          <a:bodyPr/>
          <a:lstStyle/>
          <a:p>
            <a:pPr marL="457200" indent="-457200">
              <a:buAutoNum type="alphaLcParenR"/>
            </a:pPr>
            <a:r>
              <a:rPr lang="nb-NO" sz="3200" b="0" dirty="0"/>
              <a:t>Oppvåkning</a:t>
            </a:r>
          </a:p>
          <a:p>
            <a:pPr marL="457200" indent="-457200">
              <a:buAutoNum type="alphaLcParenR"/>
            </a:pPr>
            <a:r>
              <a:rPr lang="nb-NO" sz="3200" b="0" dirty="0"/>
              <a:t>Stell</a:t>
            </a:r>
          </a:p>
          <a:p>
            <a:pPr marL="457200" indent="-457200">
              <a:buAutoNum type="alphaLcParenR"/>
            </a:pPr>
            <a:r>
              <a:rPr lang="nb-NO" sz="3200" b="0" dirty="0"/>
              <a:t>Forflytning</a:t>
            </a:r>
          </a:p>
          <a:p>
            <a:pPr marL="457200" indent="-457200">
              <a:buAutoNum type="alphaLcParenR"/>
            </a:pPr>
            <a:r>
              <a:rPr lang="nb-NO" sz="3200" b="0" dirty="0"/>
              <a:t>Måltider</a:t>
            </a:r>
          </a:p>
          <a:p>
            <a:pPr marL="457200" indent="-457200">
              <a:buAutoNum type="alphaLcParenR"/>
            </a:pPr>
            <a:r>
              <a:rPr lang="nb-NO" sz="3200" b="0" dirty="0"/>
              <a:t>Orientering</a:t>
            </a:r>
          </a:p>
          <a:p>
            <a:pPr marL="457200" indent="-457200">
              <a:buAutoNum type="alphaLcParenR"/>
            </a:pPr>
            <a:r>
              <a:rPr lang="nb-NO" sz="3200" b="0" dirty="0"/>
              <a:t>Kveld</a:t>
            </a:r>
          </a:p>
          <a:p>
            <a:pPr marL="457200" indent="-457200">
              <a:buAutoNum type="alphaLcParenR"/>
            </a:pPr>
            <a:endParaRPr lang="nb-NO" dirty="0"/>
          </a:p>
        </p:txBody>
      </p:sp>
      <p:sp>
        <p:nvSpPr>
          <p:cNvPr id="10" name="Plassholder for tekst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1" name="Plassholder for innhold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4252459" y="1467505"/>
            <a:ext cx="7291449" cy="4722158"/>
          </a:xfrm>
          <a:prstGeom prst="rect">
            <a:avLst/>
          </a:prstGeom>
        </p:spPr>
      </p:pic>
      <p:grpSp>
        <p:nvGrpSpPr>
          <p:cNvPr id="4" name="Group 2231"/>
          <p:cNvGrpSpPr/>
          <p:nvPr/>
        </p:nvGrpSpPr>
        <p:grpSpPr>
          <a:xfrm>
            <a:off x="8356614" y="5823585"/>
            <a:ext cx="3956684" cy="1034415"/>
            <a:chOff x="0" y="0"/>
            <a:chExt cx="3956812" cy="1034415"/>
          </a:xfrm>
        </p:grpSpPr>
        <p:pic>
          <p:nvPicPr>
            <p:cNvPr id="5" name="Picture 22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157095" y="0"/>
              <a:ext cx="1799717" cy="1034415"/>
            </a:xfrm>
            <a:prstGeom prst="rect">
              <a:avLst/>
            </a:prstGeom>
          </p:spPr>
        </p:pic>
        <p:pic>
          <p:nvPicPr>
            <p:cNvPr id="6" name="Picture 231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183516"/>
              <a:ext cx="2011680" cy="6766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7389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6" name="Plassholder for innhold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117676" y="3483089"/>
            <a:ext cx="3956647" cy="1036410"/>
          </a:xfrm>
          <a:prstGeom prst="rect">
            <a:avLst/>
          </a:prstGeom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217354"/>
              </p:ext>
            </p:extLst>
          </p:nvPr>
        </p:nvGraphicFramePr>
        <p:xfrm>
          <a:off x="733926" y="-334829"/>
          <a:ext cx="8879306" cy="9269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Acrobat Document" r:id="rId5" imgW="5676825" imgH="8019903" progId="AcroExch.Document.DC">
                  <p:embed/>
                </p:oleObj>
              </mc:Choice>
              <mc:Fallback>
                <p:oleObj name="Acrobat Document" r:id="rId5" imgW="5676825" imgH="8019903" progId="AcroExch.Document.DC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3926" y="-334829"/>
                        <a:ext cx="8879306" cy="9269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Bild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132" y="5821590"/>
            <a:ext cx="3956647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184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/>
              <a:t>Behandlingsplan- Musikktiltak i GBD</a:t>
            </a:r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327" y="1825625"/>
            <a:ext cx="9477346" cy="4351338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1848" y="5658758"/>
            <a:ext cx="3956647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70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1327</TotalTime>
  <Words>768</Words>
  <Application>Microsoft Office PowerPoint</Application>
  <PresentationFormat>Egendefinert</PresentationFormat>
  <Paragraphs>154</Paragraphs>
  <Slides>16</Slides>
  <Notes>16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16</vt:i4>
      </vt:variant>
    </vt:vector>
  </HeadingPairs>
  <TitlesOfParts>
    <vt:vector size="18" baseType="lpstr">
      <vt:lpstr>Office-tema</vt:lpstr>
      <vt:lpstr>Acrobat Document</vt:lpstr>
      <vt:lpstr>PowerPoint-presentasjon</vt:lpstr>
      <vt:lpstr> Kompetansesenter for demens</vt:lpstr>
      <vt:lpstr>Musikkbasert miljøbehandling</vt:lpstr>
      <vt:lpstr>                    MUSIKKEN FOR MEG</vt:lpstr>
      <vt:lpstr>Musikkbasert miljøbehandling ble til «Musikken for meg»</vt:lpstr>
      <vt:lpstr>Målgrupper i «Musikken for meg»</vt:lpstr>
      <vt:lpstr>Hverdag- når skal vi bruke musikk?</vt:lpstr>
      <vt:lpstr>PowerPoint-presentasjon</vt:lpstr>
      <vt:lpstr>Behandlingsplan- Musikktiltak i GBD</vt:lpstr>
      <vt:lpstr>PowerPoint-presentasjon</vt:lpstr>
      <vt:lpstr>Kartlegging av musikkpreferanser</vt:lpstr>
      <vt:lpstr>Rapportering i GBD</vt:lpstr>
      <vt:lpstr>EVALUERING</vt:lpstr>
      <vt:lpstr>Veien videre</vt:lpstr>
      <vt:lpstr>Takk for meg!</vt:lpstr>
      <vt:lpstr>PowerPoint-presentasjon</vt:lpstr>
    </vt:vector>
  </TitlesOfParts>
  <Company>Bergen kommune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MUSIKKEN FOR MEG</dc:title>
  <dc:creator>Dahle, Kathrine</dc:creator>
  <cp:lastModifiedBy>Nilsen Bente</cp:lastModifiedBy>
  <cp:revision>46</cp:revision>
  <dcterms:created xsi:type="dcterms:W3CDTF">2019-02-08T06:25:37Z</dcterms:created>
  <dcterms:modified xsi:type="dcterms:W3CDTF">2019-03-07T07:42:15Z</dcterms:modified>
</cp:coreProperties>
</file>