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331" r:id="rId2"/>
    <p:sldId id="500" r:id="rId3"/>
    <p:sldId id="527" r:id="rId4"/>
    <p:sldId id="526" r:id="rId5"/>
    <p:sldId id="534" r:id="rId6"/>
    <p:sldId id="512" r:id="rId7"/>
    <p:sldId id="538" r:id="rId8"/>
    <p:sldId id="530" r:id="rId9"/>
    <p:sldId id="496" r:id="rId10"/>
    <p:sldId id="499" r:id="rId11"/>
    <p:sldId id="509" r:id="rId12"/>
    <p:sldId id="529" r:id="rId13"/>
    <p:sldId id="513" r:id="rId14"/>
    <p:sldId id="514" r:id="rId15"/>
    <p:sldId id="515" r:id="rId16"/>
    <p:sldId id="516" r:id="rId17"/>
    <p:sldId id="517" r:id="rId18"/>
    <p:sldId id="528" r:id="rId19"/>
    <p:sldId id="520" r:id="rId20"/>
    <p:sldId id="521" r:id="rId21"/>
    <p:sldId id="524" r:id="rId22"/>
    <p:sldId id="522" r:id="rId23"/>
    <p:sldId id="535" r:id="rId24"/>
    <p:sldId id="537" r:id="rId25"/>
    <p:sldId id="536" r:id="rId26"/>
    <p:sldId id="531" r:id="rId27"/>
  </p:sldIdLst>
  <p:sldSz cx="9144000" cy="6858000" type="screen4x3"/>
  <p:notesSz cx="6797675" cy="9926638"/>
  <p:defaultTextStyle>
    <a:defPPr>
      <a:defRPr lang="nb-NO"/>
    </a:defPPr>
    <a:lvl1pPr algn="ctr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4A48"/>
    <a:srgbClr val="00BBFE"/>
    <a:srgbClr val="FF9900"/>
    <a:srgbClr val="DED5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95" autoAdjust="0"/>
    <p:restoredTop sz="88241" autoAdjust="0"/>
  </p:normalViewPr>
  <p:slideViewPr>
    <p:cSldViewPr>
      <p:cViewPr varScale="1">
        <p:scale>
          <a:sx n="66" d="100"/>
          <a:sy n="66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862" cy="49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6" rIns="95554" bIns="47776" numCol="1" anchor="t" anchorCtr="0" compatLnSpc="1">
            <a:prstTxWarp prst="textNoShape">
              <a:avLst/>
            </a:prstTxWarp>
          </a:bodyPr>
          <a:lstStyle>
            <a:lvl1pPr algn="l" defTabSz="955391">
              <a:defRPr sz="13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94" y="0"/>
            <a:ext cx="2945862" cy="49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6" rIns="95554" bIns="47776" numCol="1" anchor="t" anchorCtr="0" compatLnSpc="1">
            <a:prstTxWarp prst="textNoShape">
              <a:avLst/>
            </a:prstTxWarp>
          </a:bodyPr>
          <a:lstStyle>
            <a:lvl1pPr algn="r" defTabSz="955391">
              <a:defRPr sz="13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305"/>
            <a:ext cx="2945862" cy="49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6" rIns="95554" bIns="47776" numCol="1" anchor="b" anchorCtr="0" compatLnSpc="1">
            <a:prstTxWarp prst="textNoShape">
              <a:avLst/>
            </a:prstTxWarp>
          </a:bodyPr>
          <a:lstStyle>
            <a:lvl1pPr algn="l" defTabSz="955391">
              <a:defRPr sz="13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94" y="9429305"/>
            <a:ext cx="2945862" cy="49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6" rIns="95554" bIns="47776" numCol="1" anchor="b" anchorCtr="0" compatLnSpc="1">
            <a:prstTxWarp prst="textNoShape">
              <a:avLst/>
            </a:prstTxWarp>
          </a:bodyPr>
          <a:lstStyle>
            <a:lvl1pPr algn="r" defTabSz="955391">
              <a:defRPr sz="1300"/>
            </a:lvl1pPr>
          </a:lstStyle>
          <a:p>
            <a:pPr>
              <a:defRPr/>
            </a:pPr>
            <a:fld id="{35360F89-AD79-413D-8A4A-5E162296D1C8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5946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862" cy="49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6" rIns="95554" bIns="47776" numCol="1" anchor="t" anchorCtr="0" compatLnSpc="1">
            <a:prstTxWarp prst="textNoShape">
              <a:avLst/>
            </a:prstTxWarp>
          </a:bodyPr>
          <a:lstStyle>
            <a:lvl1pPr algn="l" defTabSz="955391">
              <a:defRPr sz="13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94" y="0"/>
            <a:ext cx="2945862" cy="49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6" rIns="95554" bIns="47776" numCol="1" anchor="t" anchorCtr="0" compatLnSpc="1">
            <a:prstTxWarp prst="textNoShape">
              <a:avLst/>
            </a:prstTxWarp>
          </a:bodyPr>
          <a:lstStyle>
            <a:lvl1pPr algn="r" defTabSz="955391">
              <a:defRPr sz="13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64" y="4713113"/>
            <a:ext cx="5438748" cy="4468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6" rIns="95554" bIns="477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noProof="0" smtClean="0"/>
              <a:t>Klikk for å redigere tekststiler i malen</a:t>
            </a:r>
          </a:p>
          <a:p>
            <a:pPr lvl="1"/>
            <a:r>
              <a:rPr lang="nb-NO" noProof="0" smtClean="0"/>
              <a:t>Andre nivå</a:t>
            </a:r>
          </a:p>
          <a:p>
            <a:pPr lvl="2"/>
            <a:r>
              <a:rPr lang="nb-NO" noProof="0" smtClean="0"/>
              <a:t>Tredje nivå</a:t>
            </a:r>
          </a:p>
          <a:p>
            <a:pPr lvl="3"/>
            <a:r>
              <a:rPr lang="nb-NO" noProof="0" smtClean="0"/>
              <a:t>Fjerde nivå</a:t>
            </a:r>
          </a:p>
          <a:p>
            <a:pPr lvl="4"/>
            <a:r>
              <a:rPr lang="nb-NO" noProof="0" smtClean="0"/>
              <a:t>Femte nivå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305"/>
            <a:ext cx="2945862" cy="49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6" rIns="95554" bIns="47776" numCol="1" anchor="b" anchorCtr="0" compatLnSpc="1">
            <a:prstTxWarp prst="textNoShape">
              <a:avLst/>
            </a:prstTxWarp>
          </a:bodyPr>
          <a:lstStyle>
            <a:lvl1pPr algn="l" defTabSz="955391">
              <a:defRPr sz="13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94" y="9429305"/>
            <a:ext cx="2945862" cy="49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6" rIns="95554" bIns="47776" numCol="1" anchor="b" anchorCtr="0" compatLnSpc="1">
            <a:prstTxWarp prst="textNoShape">
              <a:avLst/>
            </a:prstTxWarp>
          </a:bodyPr>
          <a:lstStyle>
            <a:lvl1pPr algn="r" defTabSz="955391">
              <a:defRPr sz="1300"/>
            </a:lvl1pPr>
          </a:lstStyle>
          <a:p>
            <a:pPr>
              <a:defRPr/>
            </a:pPr>
            <a:fld id="{3510FC71-26B3-475E-941C-83AD8C1E23C6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567494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err="1"/>
              <a:t>Mothers</a:t>
            </a:r>
            <a:r>
              <a:rPr lang="nb-NO" dirty="0"/>
              <a:t> </a:t>
            </a:r>
            <a:r>
              <a:rPr lang="nb-NO" dirty="0" err="1"/>
              <a:t>are</a:t>
            </a:r>
            <a:r>
              <a:rPr lang="nb-NO" dirty="0"/>
              <a:t> at risk for </a:t>
            </a:r>
            <a:r>
              <a:rPr lang="nb-NO" dirty="0" err="1"/>
              <a:t>postpartum</a:t>
            </a:r>
            <a:r>
              <a:rPr lang="nb-NO" dirty="0"/>
              <a:t> </a:t>
            </a:r>
            <a:r>
              <a:rPr lang="nb-NO" dirty="0" err="1"/>
              <a:t>depression</a:t>
            </a:r>
            <a:r>
              <a:rPr lang="nb-NO" dirty="0"/>
              <a:t>, PTSD, feelings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guilt</a:t>
            </a:r>
            <a:r>
              <a:rPr lang="nb-NO" dirty="0"/>
              <a:t>, </a:t>
            </a:r>
            <a:r>
              <a:rPr lang="nb-NO" dirty="0" err="1"/>
              <a:t>mourning</a:t>
            </a:r>
            <a:r>
              <a:rPr lang="nb-NO" dirty="0"/>
              <a:t> &amp; </a:t>
            </a:r>
            <a:r>
              <a:rPr lang="nb-NO" dirty="0" err="1"/>
              <a:t>lack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self</a:t>
            </a:r>
            <a:r>
              <a:rPr lang="nb-NO" dirty="0"/>
              <a:t> </a:t>
            </a:r>
            <a:r>
              <a:rPr lang="nb-NO" dirty="0" err="1"/>
              <a:t>worth</a:t>
            </a:r>
            <a:r>
              <a:rPr lang="nb-NO" dirty="0"/>
              <a:t> (</a:t>
            </a:r>
            <a:r>
              <a:rPr lang="nb-NO" dirty="0" err="1"/>
              <a:t>Bieleninik</a:t>
            </a:r>
            <a:r>
              <a:rPr lang="nb-NO" dirty="0"/>
              <a:t> &amp; Gold, 2014)</a:t>
            </a:r>
          </a:p>
          <a:p>
            <a:r>
              <a:rPr lang="nb-NO" dirty="0" err="1"/>
              <a:t>Fathers</a:t>
            </a:r>
            <a:r>
              <a:rPr lang="nb-NO" dirty="0"/>
              <a:t> </a:t>
            </a:r>
            <a:r>
              <a:rPr lang="nb-NO" dirty="0" err="1"/>
              <a:t>experience</a:t>
            </a:r>
            <a:r>
              <a:rPr lang="nb-NO" dirty="0"/>
              <a:t> </a:t>
            </a:r>
            <a:r>
              <a:rPr lang="nb-NO" dirty="0" err="1"/>
              <a:t>significant</a:t>
            </a:r>
            <a:r>
              <a:rPr lang="nb-NO" dirty="0"/>
              <a:t> stress (Sloan et al 2008)</a:t>
            </a:r>
          </a:p>
          <a:p>
            <a:r>
              <a:rPr lang="nb-NO" dirty="0" err="1"/>
              <a:t>Separation</a:t>
            </a:r>
            <a:r>
              <a:rPr lang="nb-NO" dirty="0"/>
              <a:t> due to NICU and </a:t>
            </a:r>
            <a:r>
              <a:rPr lang="nb-NO" dirty="0" err="1"/>
              <a:t>prolonged</a:t>
            </a:r>
            <a:r>
              <a:rPr lang="nb-NO" dirty="0"/>
              <a:t> </a:t>
            </a:r>
            <a:r>
              <a:rPr lang="nb-NO" dirty="0" err="1"/>
              <a:t>hospitalization</a:t>
            </a:r>
            <a:r>
              <a:rPr lang="nb-NO" dirty="0"/>
              <a:t> </a:t>
            </a:r>
            <a:r>
              <a:rPr lang="nb-NO" dirty="0" err="1"/>
              <a:t>can</a:t>
            </a:r>
            <a:r>
              <a:rPr lang="nb-NO" dirty="0"/>
              <a:t> </a:t>
            </a:r>
            <a:r>
              <a:rPr lang="nb-NO" dirty="0" err="1"/>
              <a:t>negatively</a:t>
            </a:r>
            <a:r>
              <a:rPr lang="nb-NO" dirty="0"/>
              <a:t> </a:t>
            </a:r>
            <a:r>
              <a:rPr lang="nb-NO" dirty="0" err="1"/>
              <a:t>impact</a:t>
            </a:r>
            <a:r>
              <a:rPr lang="nb-NO" dirty="0"/>
              <a:t> </a:t>
            </a:r>
            <a:r>
              <a:rPr lang="nb-NO" dirty="0" err="1"/>
              <a:t>parent-infant</a:t>
            </a:r>
            <a:r>
              <a:rPr lang="nb-NO" dirty="0"/>
              <a:t> </a:t>
            </a:r>
            <a:r>
              <a:rPr lang="nb-NO" dirty="0" err="1"/>
              <a:t>bonding</a:t>
            </a:r>
            <a:r>
              <a:rPr lang="nb-NO" dirty="0"/>
              <a:t> and later </a:t>
            </a:r>
            <a:r>
              <a:rPr lang="nb-NO" dirty="0" err="1"/>
              <a:t>formation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secure</a:t>
            </a:r>
            <a:r>
              <a:rPr lang="nb-NO" dirty="0"/>
              <a:t> </a:t>
            </a:r>
            <a:r>
              <a:rPr lang="nb-NO" dirty="0" err="1"/>
              <a:t>attachment</a:t>
            </a:r>
            <a:r>
              <a:rPr lang="nb-NO" dirty="0"/>
              <a:t> (</a:t>
            </a:r>
            <a:r>
              <a:rPr lang="nb-NO" dirty="0" err="1"/>
              <a:t>Bieleninik</a:t>
            </a:r>
            <a:r>
              <a:rPr lang="nb-NO" dirty="0"/>
              <a:t> et al 2009; </a:t>
            </a:r>
            <a:r>
              <a:rPr lang="nb-NO" dirty="0" err="1"/>
              <a:t>Bidzan</a:t>
            </a:r>
            <a:r>
              <a:rPr lang="nb-NO" dirty="0"/>
              <a:t> et al, 2009) </a:t>
            </a:r>
          </a:p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E8866-8ABE-4CF5-9B38-43578DB7A908}" type="slidenum">
              <a:rPr lang="nb-NO" smtClean="0"/>
              <a:t>18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74376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Forsi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00500"/>
            <a:ext cx="9144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10" descr="UiBmerke_grayscale"/>
          <p:cNvSpPr>
            <a:spLocks noChangeAspect="1" noChangeArrowheads="1"/>
          </p:cNvSpPr>
          <p:nvPr/>
        </p:nvSpPr>
        <p:spPr bwMode="auto">
          <a:xfrm>
            <a:off x="3665538" y="4702175"/>
            <a:ext cx="1770062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b-NO" altLang="nb-NO"/>
          </a:p>
        </p:txBody>
      </p:sp>
      <p:grpSp>
        <p:nvGrpSpPr>
          <p:cNvPr id="6" name="Gruppe 11"/>
          <p:cNvGrpSpPr>
            <a:grpSpLocks/>
          </p:cNvGrpSpPr>
          <p:nvPr userDrawn="1"/>
        </p:nvGrpSpPr>
        <p:grpSpPr bwMode="auto">
          <a:xfrm>
            <a:off x="1676400" y="250825"/>
            <a:ext cx="5791200" cy="558800"/>
            <a:chOff x="1743592" y="159840"/>
            <a:chExt cx="5791879" cy="558575"/>
          </a:xfrm>
        </p:grpSpPr>
        <p:grpSp>
          <p:nvGrpSpPr>
            <p:cNvPr id="7" name="Gruppe 12"/>
            <p:cNvGrpSpPr>
              <a:grpSpLocks/>
            </p:cNvGrpSpPr>
            <p:nvPr/>
          </p:nvGrpSpPr>
          <p:grpSpPr bwMode="auto">
            <a:xfrm>
              <a:off x="1876465" y="159840"/>
              <a:ext cx="5431839" cy="70664"/>
              <a:chOff x="1876465" y="159840"/>
              <a:chExt cx="5431839" cy="70664"/>
            </a:xfrm>
          </p:grpSpPr>
          <p:grpSp>
            <p:nvGrpSpPr>
              <p:cNvPr id="9" name="Gruppe 14"/>
              <p:cNvGrpSpPr>
                <a:grpSpLocks/>
              </p:cNvGrpSpPr>
              <p:nvPr/>
            </p:nvGrpSpPr>
            <p:grpSpPr bwMode="auto">
              <a:xfrm>
                <a:off x="1876465" y="159840"/>
                <a:ext cx="2756914" cy="28800"/>
                <a:chOff x="1876465" y="126156"/>
                <a:chExt cx="2756914" cy="28800"/>
              </a:xfrm>
            </p:grpSpPr>
            <p:sp>
              <p:nvSpPr>
                <p:cNvPr id="11" name="Rektangel 16"/>
                <p:cNvSpPr>
                  <a:spLocks noChangeArrowheads="1"/>
                </p:cNvSpPr>
                <p:nvPr/>
              </p:nvSpPr>
              <p:spPr bwMode="auto">
                <a:xfrm>
                  <a:off x="1876465" y="126156"/>
                  <a:ext cx="550800" cy="28800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nb-NO" altLang="nb-NO"/>
                </a:p>
              </p:txBody>
            </p:sp>
            <p:sp>
              <p:nvSpPr>
                <p:cNvPr id="12" name="Rektangel 17"/>
                <p:cNvSpPr>
                  <a:spLocks noChangeArrowheads="1"/>
                </p:cNvSpPr>
                <p:nvPr/>
              </p:nvSpPr>
              <p:spPr bwMode="auto">
                <a:xfrm>
                  <a:off x="2426803" y="126156"/>
                  <a:ext cx="550800" cy="28800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nb-NO" altLang="nb-NO"/>
                </a:p>
              </p:txBody>
            </p:sp>
            <p:sp>
              <p:nvSpPr>
                <p:cNvPr id="13" name="Rektangel 18"/>
                <p:cNvSpPr>
                  <a:spLocks noChangeArrowheads="1"/>
                </p:cNvSpPr>
                <p:nvPr/>
              </p:nvSpPr>
              <p:spPr bwMode="auto">
                <a:xfrm>
                  <a:off x="2977141" y="126156"/>
                  <a:ext cx="550800" cy="28800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nb-NO" altLang="nb-NO"/>
                </a:p>
              </p:txBody>
            </p:sp>
            <p:sp>
              <p:nvSpPr>
                <p:cNvPr id="14" name="Rektangel 19"/>
                <p:cNvSpPr>
                  <a:spLocks noChangeArrowheads="1"/>
                </p:cNvSpPr>
                <p:nvPr/>
              </p:nvSpPr>
              <p:spPr bwMode="auto">
                <a:xfrm>
                  <a:off x="3532241" y="126156"/>
                  <a:ext cx="550800" cy="28800"/>
                </a:xfrm>
                <a:prstGeom prst="rect">
                  <a:avLst/>
                </a:prstGeom>
                <a:solidFill>
                  <a:srgbClr val="00BB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nb-NO" altLang="nb-NO"/>
                </a:p>
              </p:txBody>
            </p:sp>
            <p:sp>
              <p:nvSpPr>
                <p:cNvPr id="15" name="Rektangel 20"/>
                <p:cNvSpPr>
                  <a:spLocks noChangeArrowheads="1"/>
                </p:cNvSpPr>
                <p:nvPr/>
              </p:nvSpPr>
              <p:spPr bwMode="auto">
                <a:xfrm>
                  <a:off x="4082579" y="126156"/>
                  <a:ext cx="550800" cy="28800"/>
                </a:xfrm>
                <a:prstGeom prst="rect">
                  <a:avLst/>
                </a:prstGeom>
                <a:solidFill>
                  <a:srgbClr val="4E4A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nb-NO" altLang="nb-NO"/>
                </a:p>
              </p:txBody>
            </p:sp>
          </p:grpSp>
          <p:cxnSp>
            <p:nvCxnSpPr>
              <p:cNvPr id="10" name="Rett linje 15"/>
              <p:cNvCxnSpPr>
                <a:cxnSpLocks noChangeShapeType="1"/>
              </p:cNvCxnSpPr>
              <p:nvPr/>
            </p:nvCxnSpPr>
            <p:spPr bwMode="auto">
              <a:xfrm>
                <a:off x="1876465" y="230504"/>
                <a:ext cx="5431839" cy="0"/>
              </a:xfrm>
              <a:prstGeom prst="line">
                <a:avLst/>
              </a:prstGeom>
              <a:noFill/>
              <a:ln w="9525" algn="ctr">
                <a:solidFill>
                  <a:srgbClr val="4E4A48">
                    <a:alpha val="52156"/>
                  </a:srgbClr>
                </a:solidFill>
                <a:prstDash val="sys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8" name="TekstSylinder 7"/>
            <p:cNvSpPr txBox="1"/>
            <p:nvPr/>
          </p:nvSpPr>
          <p:spPr>
            <a:xfrm>
              <a:off x="1743592" y="364546"/>
              <a:ext cx="5791879" cy="3538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nb-NO" sz="1640" spc="1160" dirty="0">
                  <a:solidFill>
                    <a:schemeClr val="bg2"/>
                  </a:solidFill>
                  <a:latin typeface="+mj-lt"/>
                </a:rPr>
                <a:t>UNIVERSITETET</a:t>
              </a:r>
              <a:r>
                <a:rPr lang="nb-NO" sz="1640" spc="1190" dirty="0">
                  <a:solidFill>
                    <a:schemeClr val="bg2"/>
                  </a:solidFill>
                  <a:latin typeface="+mj-lt"/>
                </a:rPr>
                <a:t> I BERGEN</a:t>
              </a:r>
            </a:p>
          </p:txBody>
        </p:sp>
      </p:grpSp>
      <p:sp>
        <p:nvSpPr>
          <p:cNvPr id="1044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01477"/>
            <a:ext cx="7772400" cy="1181894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nb-NO" noProof="0" smtClean="0"/>
              <a:t>Klikk for å redigere tittelstil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492375"/>
            <a:ext cx="6400800" cy="1512888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4E4A48"/>
                </a:solidFill>
                <a:latin typeface="Arial Narrow" pitchFamily="34" charset="0"/>
              </a:defRPr>
            </a:lvl1pPr>
          </a:lstStyle>
          <a:p>
            <a:pPr lvl="0"/>
            <a:r>
              <a:rPr lang="nb-NO" noProof="0" dirty="0" smtClean="0"/>
              <a:t>Klikk for å redigere undertittelstil i malen</a:t>
            </a:r>
          </a:p>
        </p:txBody>
      </p:sp>
      <p:sp>
        <p:nvSpPr>
          <p:cNvPr id="1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135188" y="855663"/>
            <a:ext cx="4873625" cy="215900"/>
          </a:xfrm>
        </p:spPr>
        <p:txBody>
          <a:bodyPr/>
          <a:lstStyle>
            <a:lvl1pPr algn="ctr"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nb-NO"/>
              <a:t>Avdeling / enhet</a:t>
            </a:r>
          </a:p>
        </p:txBody>
      </p:sp>
      <p:sp>
        <p:nvSpPr>
          <p:cNvPr id="1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3E52A-5079-471D-8D52-C1858AC4C1D6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6225531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Avdeling / enhet</a:t>
            </a:r>
            <a:endParaRPr lang="nb-NO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7B326-6495-4AFD-B699-A72006364311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2542149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38925" y="347663"/>
            <a:ext cx="2058988" cy="57785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347663"/>
            <a:ext cx="6029325" cy="57785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Avdeling / enhet</a:t>
            </a:r>
            <a:endParaRPr lang="nb-NO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10179-81C0-4D77-9AE0-52DB2D0E7EF7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62914585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nb-NO"/>
              <a:t>Avdeling / enhet</a:t>
            </a:r>
            <a:endParaRPr lang="nb-NO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0550B-ADEF-4652-9CB5-DFCC29A9693E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2522458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Avdeling / enhet</a:t>
            </a:r>
            <a:endParaRPr lang="nb-NO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C4CAB-7D91-411A-8CA4-15F9CCEA4B52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39961981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Avdeling / enhet</a:t>
            </a:r>
            <a:endParaRPr lang="nb-NO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4218C-E5E8-4C22-8AE7-22B36DBA7C0A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16705838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Avdeling / enhet</a:t>
            </a:r>
            <a:endParaRPr lang="nb-NO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5B1A9-83E9-4BE9-B09D-82EB73BE25DE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25677041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re tittel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24063" y="3979882"/>
            <a:ext cx="5083175" cy="159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19250" y="5589588"/>
            <a:ext cx="5889625" cy="288925"/>
          </a:xfrm>
        </p:spPr>
        <p:txBody>
          <a:bodyPr/>
          <a:lstStyle>
            <a:lvl1pPr algn="ctr">
              <a:defRPr sz="1700" i="1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nb-NO"/>
              <a:t>Avdeling / enhet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90146216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Avdeling / enhet</a:t>
            </a:r>
            <a:endParaRPr lang="nb-NO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77019-0323-4812-94D7-81F906779E46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86228008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Avdeling / enhet</a:t>
            </a:r>
            <a:endParaRPr lang="nb-NO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89DBD-8926-4774-9A77-183D46CAC61A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83079552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b-NO" noProof="0" smtClean="0"/>
              <a:t>Klikk ikonet for å legge til et bilde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/>
              <a:t>Avdeling / enhet</a:t>
            </a:r>
            <a:endParaRPr lang="nb-NO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C7BD9-81DC-423D-8F1D-E0E41B9D7EA2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60040064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347663"/>
            <a:ext cx="8229600" cy="63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nb-NO" smtClean="0"/>
              <a:t>Klikk for å redigere tittelstil</a:t>
            </a:r>
          </a:p>
        </p:txBody>
      </p:sp>
      <p:pic>
        <p:nvPicPr>
          <p:cNvPr id="1027" name="Picture 9" descr="testtilpptgraf_w10-ny_hor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492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nb-NO" smtClean="0"/>
              <a:t>Klikk for å redigere tekststiler i malen</a:t>
            </a:r>
          </a:p>
          <a:p>
            <a:pPr lvl="1"/>
            <a:r>
              <a:rPr lang="nb-NO" altLang="nb-NO" smtClean="0"/>
              <a:t>Andre nivå</a:t>
            </a:r>
          </a:p>
          <a:p>
            <a:pPr lvl="2"/>
            <a:r>
              <a:rPr lang="nb-NO" altLang="nb-NO" smtClean="0"/>
              <a:t>Tredje nivå</a:t>
            </a:r>
          </a:p>
          <a:p>
            <a:pPr lvl="3"/>
            <a:r>
              <a:rPr lang="nb-NO" altLang="nb-NO" smtClean="0"/>
              <a:t>Fjerde nivå</a:t>
            </a:r>
          </a:p>
          <a:p>
            <a:pPr lvl="4"/>
            <a:r>
              <a:rPr lang="nb-NO" altLang="nb-NO" smtClean="0"/>
              <a:t>Femte nivå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97613"/>
            <a:ext cx="4114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rgbClr val="4E4A48"/>
                </a:solidFill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84663" y="0"/>
            <a:ext cx="48736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r>
              <a:rPr lang="nb-NO"/>
              <a:t>Avdeling / enhet</a:t>
            </a:r>
            <a:endParaRPr lang="nb-NO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519863"/>
            <a:ext cx="195421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rgbClr val="4E4A48"/>
                </a:solidFill>
              </a:defRPr>
            </a:lvl1pPr>
          </a:lstStyle>
          <a:p>
            <a:pPr>
              <a:defRPr/>
            </a:pPr>
            <a:fld id="{6F4CEFF8-08F0-4228-9B31-1B245FFEBD0D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  <p:pic>
        <p:nvPicPr>
          <p:cNvPr id="1032" name="Bilde 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03710" y="5758964"/>
            <a:ext cx="766813" cy="7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TekstSylinder 2"/>
          <p:cNvSpPr txBox="1">
            <a:spLocks noChangeArrowheads="1"/>
          </p:cNvSpPr>
          <p:nvPr userDrawn="1"/>
        </p:nvSpPr>
        <p:spPr bwMode="auto">
          <a:xfrm>
            <a:off x="8389938" y="6519863"/>
            <a:ext cx="6016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nb-NO" sz="1200" smtClean="0">
                <a:solidFill>
                  <a:srgbClr val="4E4A48"/>
                </a:solidFill>
              </a:rPr>
              <a:t>uib.no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64" r:id="rId3"/>
    <p:sldLayoutId id="2147483965" r:id="rId4"/>
    <p:sldLayoutId id="2147483966" r:id="rId5"/>
    <p:sldLayoutId id="2147483974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ransition/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E4A4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E4A48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E4A48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E4A48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E4A48"/>
          </a:solidFill>
          <a:latin typeface="Arial Narrow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amut.no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hyperlink" Target="https://www.musikterapi.aau.dk/cedomus/neuro-kognitive_forstyrrelser/demens/publikationer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" y="841570"/>
            <a:ext cx="8244408" cy="1218795"/>
          </a:xfrm>
        </p:spPr>
        <p:txBody>
          <a:bodyPr/>
          <a:lstStyle/>
          <a:p>
            <a:r>
              <a:rPr lang="nn-NO" sz="3600" b="1" dirty="0"/>
              <a:t>Musikk </a:t>
            </a:r>
            <a:r>
              <a:rPr lang="nn-NO" sz="3600" b="1" dirty="0" smtClean="0"/>
              <a:t>som heilskapleg </a:t>
            </a:r>
            <a:r>
              <a:rPr lang="nn-NO" sz="3600" b="1" dirty="0"/>
              <a:t>omsorgs- </a:t>
            </a:r>
            <a:r>
              <a:rPr lang="nn-NO" sz="3600" b="1" dirty="0" smtClean="0"/>
              <a:t>og </a:t>
            </a:r>
            <a:r>
              <a:rPr lang="nn-NO" sz="3600" b="1" dirty="0"/>
              <a:t>behandlingstilbod</a:t>
            </a:r>
            <a:endParaRPr lang="nn-NO" b="1" i="1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-24815" y="1772816"/>
            <a:ext cx="7504782" cy="2016423"/>
          </a:xfrm>
        </p:spPr>
        <p:txBody>
          <a:bodyPr/>
          <a:lstStyle/>
          <a:p>
            <a:r>
              <a:rPr lang="nn-NO" sz="2800" i="1" dirty="0" smtClean="0"/>
              <a:t/>
            </a:r>
            <a:br>
              <a:rPr lang="nn-NO" sz="2800" i="1" dirty="0" smtClean="0"/>
            </a:br>
            <a:endParaRPr lang="nn-NO" sz="800" i="1" dirty="0" smtClean="0"/>
          </a:p>
          <a:p>
            <a:r>
              <a:rPr lang="nb-NO" sz="2800" dirty="0" smtClean="0"/>
              <a:t>Brynjulf Stige, professor i musikkterapi ved UiB, </a:t>
            </a:r>
          </a:p>
          <a:p>
            <a:r>
              <a:rPr lang="nb-NO" sz="2800" dirty="0" err="1" smtClean="0"/>
              <a:t>leiar</a:t>
            </a:r>
            <a:r>
              <a:rPr lang="nb-NO" sz="2800" dirty="0" smtClean="0"/>
              <a:t> GAMUT + POLYFON</a:t>
            </a:r>
          </a:p>
          <a:p>
            <a:pPr algn="l"/>
            <a:r>
              <a:rPr lang="nb-NO" sz="2800" dirty="0" smtClean="0"/>
              <a:t>    «Leve heile livet», Florø, mars 2019</a:t>
            </a:r>
            <a:endParaRPr lang="nn-NO" sz="2800" dirty="0" smtClean="0"/>
          </a:p>
          <a:p>
            <a:pPr algn="l"/>
            <a:endParaRPr lang="nn-NO" sz="2800" dirty="0" smtClean="0"/>
          </a:p>
          <a:p>
            <a:endParaRPr lang="nn-NO" dirty="0"/>
          </a:p>
          <a:p>
            <a:r>
              <a:rPr lang="nn-NO" i="1" dirty="0" smtClean="0"/>
              <a:t> </a:t>
            </a:r>
          </a:p>
          <a:p>
            <a:endParaRPr lang="nn-NO" dirty="0" smtClean="0"/>
          </a:p>
          <a:p>
            <a:endParaRPr lang="nn-NO" dirty="0"/>
          </a:p>
          <a:p>
            <a:endParaRPr lang="nn-NO" dirty="0" smtClean="0"/>
          </a:p>
          <a:p>
            <a:endParaRPr lang="nn-NO" dirty="0" smtClean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4294967295"/>
          </p:nvPr>
        </p:nvSpPr>
        <p:spPr>
          <a:xfrm>
            <a:off x="1" y="4967050"/>
            <a:ext cx="9252520" cy="1890950"/>
          </a:xfrm>
          <a:prstGeom prst="rect">
            <a:avLst/>
          </a:prstGeom>
        </p:spPr>
        <p:txBody>
          <a:bodyPr/>
          <a:lstStyle/>
          <a:p>
            <a:pPr algn="l"/>
            <a:endParaRPr lang="nn-NO" sz="2400" i="1" dirty="0" smtClean="0"/>
          </a:p>
          <a:p>
            <a:pPr algn="l"/>
            <a:endParaRPr lang="nn-NO" sz="2400" i="1" dirty="0" smtClean="0"/>
          </a:p>
        </p:txBody>
      </p:sp>
      <p:pic>
        <p:nvPicPr>
          <p:cNvPr id="8" name="Bild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468" y="3029260"/>
            <a:ext cx="4540531" cy="3790950"/>
          </a:xfrm>
          <a:prstGeom prst="ellipse">
            <a:avLst/>
          </a:prstGeom>
          <a:ln w="190500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2688486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23528" y="347663"/>
            <a:ext cx="8374385" cy="633412"/>
          </a:xfrm>
        </p:spPr>
        <p:txBody>
          <a:bodyPr/>
          <a:lstStyle/>
          <a:p>
            <a:r>
              <a:rPr lang="nb-NO" b="1" dirty="0" err="1" smtClean="0"/>
              <a:t>Meir</a:t>
            </a:r>
            <a:r>
              <a:rPr lang="nb-NO" b="1" dirty="0" smtClean="0"/>
              <a:t> info</a:t>
            </a:r>
            <a:r>
              <a:rPr lang="nb-NO" b="1" dirty="0"/>
              <a:t>: www.facebook.com/polyfonmusikkterapi</a:t>
            </a:r>
            <a:endParaRPr lang="nb-NO" dirty="0"/>
          </a:p>
        </p:txBody>
      </p:sp>
      <p:pic>
        <p:nvPicPr>
          <p:cNvPr id="5" name="Plassholder for innhol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1042470"/>
            <a:ext cx="6840759" cy="5815529"/>
          </a:xfrm>
        </p:spPr>
      </p:pic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dirty="0" smtClean="0"/>
              <a:t>GAMUT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103583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Kva tyder </a:t>
            </a:r>
            <a:r>
              <a:rPr lang="nb-NO" dirty="0" err="1"/>
              <a:t>no</a:t>
            </a:r>
            <a:r>
              <a:rPr lang="nb-NO" dirty="0"/>
              <a:t> </a:t>
            </a:r>
            <a:r>
              <a:rPr lang="nb-NO" dirty="0" err="1"/>
              <a:t>eigentleg</a:t>
            </a:r>
            <a:r>
              <a:rPr lang="nb-NO" dirty="0"/>
              <a:t> «</a:t>
            </a:r>
            <a:r>
              <a:rPr lang="nb-NO" dirty="0" err="1"/>
              <a:t>heilskapleg</a:t>
            </a:r>
            <a:r>
              <a:rPr lang="nb-NO" dirty="0"/>
              <a:t>»?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 dirty="0" smtClean="0"/>
          </a:p>
          <a:p>
            <a:r>
              <a:rPr lang="nb-NO" sz="4000" smtClean="0"/>
              <a:t>Del </a:t>
            </a:r>
            <a:r>
              <a:rPr lang="nb-NO" sz="4000" dirty="0" smtClean="0"/>
              <a:t>1: </a:t>
            </a:r>
            <a:br>
              <a:rPr lang="nb-NO" sz="4000" dirty="0" smtClean="0"/>
            </a:br>
            <a:r>
              <a:rPr lang="nb-NO" sz="4000" dirty="0" smtClean="0"/>
              <a:t>MT som personsentrert praksis i «</a:t>
            </a:r>
            <a:r>
              <a:rPr lang="nb-NO" sz="4000" dirty="0" err="1" smtClean="0"/>
              <a:t>bio</a:t>
            </a:r>
            <a:r>
              <a:rPr lang="nb-NO" sz="4000" dirty="0" smtClean="0"/>
              <a:t>-sosiokulturelt» perspektiv</a:t>
            </a:r>
            <a:endParaRPr lang="nb-NO" sz="4000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dirty="0" smtClean="0"/>
              <a:t>GAMUT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7609907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23" y="1916832"/>
            <a:ext cx="7719379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9727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5" name="Plassholder for innhol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7" y="303545"/>
            <a:ext cx="4680520" cy="6576808"/>
          </a:xfrm>
        </p:spPr>
      </p:pic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4298007" y="0"/>
            <a:ext cx="4873625" cy="179388"/>
          </a:xfrm>
        </p:spPr>
        <p:txBody>
          <a:bodyPr/>
          <a:lstStyle/>
          <a:p>
            <a:pPr>
              <a:defRPr/>
            </a:pPr>
            <a:r>
              <a:rPr lang="nb-NO" dirty="0" smtClean="0"/>
              <a:t>GAMUT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6853170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47663"/>
            <a:ext cx="6354839" cy="6378201"/>
          </a:xfrm>
        </p:spPr>
      </p:pic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dirty="0" smtClean="0"/>
              <a:t>Musikkterapi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4984435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b="1" dirty="0" smtClean="0"/>
              <a:t>Subkortikal behandling av lyd/musikk</a:t>
            </a:r>
            <a:endParaRPr lang="nb-NO" b="1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n-NO" dirty="0" smtClean="0"/>
          </a:p>
          <a:p>
            <a:r>
              <a:rPr lang="nn-NO" dirty="0" err="1" smtClean="0"/>
              <a:t>Subkortikal</a:t>
            </a:r>
            <a:r>
              <a:rPr lang="nn-NO" dirty="0" smtClean="0"/>
              <a:t> behandling av lyd/musikk: </a:t>
            </a:r>
          </a:p>
          <a:p>
            <a:pPr lvl="1"/>
            <a:r>
              <a:rPr lang="nn-NO" dirty="0" smtClean="0"/>
              <a:t>ikkje berre persepsjon av lyd</a:t>
            </a:r>
          </a:p>
          <a:p>
            <a:pPr lvl="1"/>
            <a:r>
              <a:rPr lang="nn-NO" dirty="0" smtClean="0"/>
              <a:t>påverknad av det autonome </a:t>
            </a:r>
            <a:r>
              <a:rPr lang="nn-NO" dirty="0"/>
              <a:t>nervesystemet</a:t>
            </a:r>
          </a:p>
          <a:p>
            <a:pPr lvl="1"/>
            <a:r>
              <a:rPr lang="nn-NO" dirty="0" smtClean="0"/>
              <a:t>reaksjonar knytt til viljestyrte musklar</a:t>
            </a:r>
          </a:p>
          <a:p>
            <a:endParaRPr lang="nn-NO" dirty="0" smtClean="0"/>
          </a:p>
          <a:p>
            <a:r>
              <a:rPr lang="nn-NO" dirty="0" smtClean="0"/>
              <a:t>Dette samspelet av </a:t>
            </a:r>
            <a:r>
              <a:rPr lang="nn-NO" dirty="0" err="1" smtClean="0"/>
              <a:t>lydpersepsjon</a:t>
            </a:r>
            <a:r>
              <a:rPr lang="nn-NO" dirty="0" smtClean="0"/>
              <a:t>, </a:t>
            </a:r>
            <a:r>
              <a:rPr lang="nn-NO" dirty="0" err="1" smtClean="0"/>
              <a:t>viscerale</a:t>
            </a:r>
            <a:r>
              <a:rPr lang="nn-NO" dirty="0" smtClean="0"/>
              <a:t> effektar (indre </a:t>
            </a:r>
            <a:r>
              <a:rPr lang="nn-NO" dirty="0" err="1" smtClean="0"/>
              <a:t>organer</a:t>
            </a:r>
            <a:r>
              <a:rPr lang="nn-NO" dirty="0" smtClean="0"/>
              <a:t>) og drivkrafta til å bevege seg til </a:t>
            </a:r>
            <a:r>
              <a:rPr lang="nn-NO" dirty="0"/>
              <a:t>musikk inngår i </a:t>
            </a:r>
            <a:r>
              <a:rPr lang="nn-NO" dirty="0" smtClean="0"/>
              <a:t>musikkens </a:t>
            </a:r>
            <a:r>
              <a:rPr lang="nn-NO" i="1" dirty="0" smtClean="0"/>
              <a:t>emosjonelle effektar</a:t>
            </a:r>
            <a:r>
              <a:rPr lang="nn-NO" dirty="0" smtClean="0"/>
              <a:t>.</a:t>
            </a:r>
          </a:p>
          <a:p>
            <a:endParaRPr lang="nn-NO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dirty="0" smtClean="0"/>
              <a:t>GAMUT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203615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b="1" dirty="0" smtClean="0"/>
              <a:t>Musikk og </a:t>
            </a:r>
            <a:r>
              <a:rPr lang="nb-NO" b="1" dirty="0" err="1" smtClean="0"/>
              <a:t>emosjonar</a:t>
            </a:r>
            <a:endParaRPr lang="nb-NO" b="1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n-NO" sz="800" dirty="0" smtClean="0"/>
          </a:p>
          <a:p>
            <a:r>
              <a:rPr lang="nn-NO" dirty="0"/>
              <a:t>Hjerneavbildingsteknikkar viser aktivering i hjernens </a:t>
            </a:r>
            <a:r>
              <a:rPr lang="nn-NO" dirty="0" err="1"/>
              <a:t>belønningssystem</a:t>
            </a:r>
            <a:r>
              <a:rPr lang="nn-NO" dirty="0"/>
              <a:t> når ein høyrer på musikk ein </a:t>
            </a:r>
            <a:r>
              <a:rPr lang="nn-NO" dirty="0" smtClean="0"/>
              <a:t>likar</a:t>
            </a:r>
          </a:p>
          <a:p>
            <a:endParaRPr lang="nn-NO" sz="800" dirty="0"/>
          </a:p>
          <a:p>
            <a:r>
              <a:rPr lang="nn-NO" dirty="0"/>
              <a:t>Motsett ser ein aktivering i dei delane av hjernen som er assosiert med ubehag og fryktreaksjonar, når ein høyrer på musikk ein finn </a:t>
            </a:r>
            <a:r>
              <a:rPr lang="nn-NO" dirty="0" smtClean="0"/>
              <a:t>ubehageleg</a:t>
            </a:r>
          </a:p>
          <a:p>
            <a:endParaRPr lang="nn-NO" sz="800" dirty="0"/>
          </a:p>
          <a:p>
            <a:r>
              <a:rPr lang="nn-NO" dirty="0" smtClean="0"/>
              <a:t>Musikk har evne til å framkalle eit stort spekter av emosjonar, frå frykt og aggresjon til glede og sorg</a:t>
            </a:r>
          </a:p>
          <a:p>
            <a:endParaRPr lang="nn-NO" sz="800" dirty="0" smtClean="0"/>
          </a:p>
          <a:p>
            <a:r>
              <a:rPr lang="nn-NO" dirty="0" smtClean="0"/>
              <a:t>I tillegg kjem vitalitetsaffektar</a:t>
            </a:r>
            <a:endParaRPr lang="nn-NO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Avdeling / enhet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6080705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23528" y="347663"/>
            <a:ext cx="8568952" cy="633412"/>
          </a:xfrm>
        </p:spPr>
        <p:txBody>
          <a:bodyPr/>
          <a:lstStyle/>
          <a:p>
            <a:r>
              <a:rPr lang="nb-NO" b="1" dirty="0" err="1" smtClean="0"/>
              <a:t>Emosjonar</a:t>
            </a:r>
            <a:r>
              <a:rPr lang="nb-NO" b="1" dirty="0" smtClean="0"/>
              <a:t>, </a:t>
            </a:r>
            <a:r>
              <a:rPr lang="nb-NO" b="1" dirty="0" err="1" smtClean="0"/>
              <a:t>nevroplastisitet</a:t>
            </a:r>
            <a:r>
              <a:rPr lang="nb-NO" b="1" dirty="0" smtClean="0"/>
              <a:t> og terapeutisk potensial</a:t>
            </a:r>
            <a:endParaRPr lang="nb-NO" b="1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n-NO" sz="800" dirty="0" smtClean="0"/>
          </a:p>
          <a:p>
            <a:r>
              <a:rPr lang="nn-NO" dirty="0" smtClean="0"/>
              <a:t>Musikk påverkar dei delane av hjernen som er involverte i emosjonelle prosessar  som </a:t>
            </a:r>
            <a:r>
              <a:rPr lang="nn-NO" dirty="0" err="1" smtClean="0"/>
              <a:t>amygdala</a:t>
            </a:r>
            <a:r>
              <a:rPr lang="nn-NO" dirty="0" smtClean="0"/>
              <a:t>, </a:t>
            </a:r>
            <a:r>
              <a:rPr lang="nn-NO" dirty="0" err="1" smtClean="0"/>
              <a:t>nucleus</a:t>
            </a:r>
            <a:r>
              <a:rPr lang="nn-NO" dirty="0" smtClean="0"/>
              <a:t> </a:t>
            </a:r>
            <a:r>
              <a:rPr lang="nn-NO" dirty="0" err="1" smtClean="0"/>
              <a:t>accumbens</a:t>
            </a:r>
            <a:r>
              <a:rPr lang="nn-NO" dirty="0" smtClean="0"/>
              <a:t> og </a:t>
            </a:r>
            <a:r>
              <a:rPr lang="nn-NO" dirty="0" err="1" smtClean="0"/>
              <a:t>orbitofrontal</a:t>
            </a:r>
            <a:r>
              <a:rPr lang="nn-NO" dirty="0" smtClean="0"/>
              <a:t> korteks</a:t>
            </a:r>
          </a:p>
          <a:p>
            <a:endParaRPr lang="nn-NO" sz="800" dirty="0" smtClean="0"/>
          </a:p>
          <a:p>
            <a:r>
              <a:rPr lang="nn-NO" dirty="0" smtClean="0"/>
              <a:t>Desse hjernestrukturane er sentrale også i ei rekkje sjukdommar, som depresjon, angst, posttraumatisk stressliding, schizofreni og Parkinsons sjukdom:</a:t>
            </a:r>
          </a:p>
          <a:p>
            <a:pPr lvl="1"/>
            <a:r>
              <a:rPr lang="nn-NO" dirty="0" smtClean="0"/>
              <a:t>Musikken blir ein reiskap for å studere hjernen</a:t>
            </a:r>
          </a:p>
          <a:p>
            <a:pPr lvl="1"/>
            <a:r>
              <a:rPr lang="nn-NO" dirty="0" smtClean="0"/>
              <a:t>Musikkens evne til å aktivere </a:t>
            </a:r>
            <a:r>
              <a:rPr lang="nn-NO" dirty="0" err="1" smtClean="0"/>
              <a:t>belønningssystema</a:t>
            </a:r>
            <a:r>
              <a:rPr lang="nn-NO" dirty="0" smtClean="0"/>
              <a:t> i hjernen er kanskje også nøkkelen til at musikk fremmer </a:t>
            </a:r>
            <a:r>
              <a:rPr lang="nn-NO" dirty="0" err="1" smtClean="0"/>
              <a:t>nevroplastisitet</a:t>
            </a:r>
            <a:endParaRPr lang="nn-NO" dirty="0" smtClean="0"/>
          </a:p>
          <a:p>
            <a:pPr lvl="1"/>
            <a:r>
              <a:rPr lang="nn-NO" dirty="0" smtClean="0"/>
              <a:t>Dette er med på å gje terapeutiske mogelegheiter.</a:t>
            </a:r>
          </a:p>
          <a:p>
            <a:endParaRPr lang="nn-NO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dirty="0" smtClean="0"/>
              <a:t>GAMUT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691176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media.nola.com premature.jpg">
            <a:extLst>
              <a:ext uri="{FF2B5EF4-FFF2-40B4-BE49-F238E27FC236}">
                <a16:creationId xmlns:a16="http://schemas.microsoft.com/office/drawing/2014/main" xmlns="" id="{77C9A5AD-08A5-5747-83ED-A904304F8E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1686" y="188640"/>
            <a:ext cx="10149458" cy="6640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95218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/>
            </a:r>
            <a:br>
              <a:rPr lang="nb-NO" dirty="0" smtClean="0"/>
            </a:br>
            <a:r>
              <a:rPr lang="nb-NO" b="1" dirty="0" smtClean="0"/>
              <a:t>Evidensgrunnlaget for MT: Demens</a:t>
            </a:r>
            <a:br>
              <a:rPr lang="nb-NO" b="1" dirty="0" smtClean="0"/>
            </a:br>
            <a:r>
              <a:rPr lang="nb-NO" sz="800" dirty="0" smtClean="0"/>
              <a:t/>
            </a:r>
            <a:br>
              <a:rPr lang="nb-NO" sz="800" dirty="0" smtClean="0"/>
            </a:br>
            <a:r>
              <a:rPr lang="nb-NO" dirty="0" smtClean="0"/>
              <a:t>(sjå </a:t>
            </a:r>
            <a:r>
              <a:rPr lang="nb-NO" dirty="0"/>
              <a:t>«</a:t>
            </a:r>
            <a:r>
              <a:rPr lang="nb-NO" dirty="0" smtClean="0"/>
              <a:t>Kunnskapsbeskrivelser</a:t>
            </a:r>
            <a:r>
              <a:rPr lang="nb-NO" dirty="0"/>
              <a:t>» under: </a:t>
            </a:r>
            <a:r>
              <a:rPr lang="nb-NO" b="1" dirty="0" smtClean="0">
                <a:hlinkClick r:id="rId2"/>
              </a:rPr>
              <a:t>www.gamut.no</a:t>
            </a:r>
            <a:r>
              <a:rPr lang="nb-NO" b="1" dirty="0" smtClean="0"/>
              <a:t>)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68313" y="1700808"/>
            <a:ext cx="8229600" cy="4929188"/>
          </a:xfrm>
        </p:spPr>
        <p:txBody>
          <a:bodyPr/>
          <a:lstStyle/>
          <a:p>
            <a:endParaRPr lang="nb-NO" dirty="0" smtClean="0"/>
          </a:p>
          <a:p>
            <a:r>
              <a:rPr lang="nb-NO" dirty="0" smtClean="0"/>
              <a:t>Depresjon</a:t>
            </a:r>
          </a:p>
          <a:p>
            <a:endParaRPr lang="nb-NO" dirty="0"/>
          </a:p>
          <a:p>
            <a:r>
              <a:rPr lang="nb-NO" dirty="0" smtClean="0"/>
              <a:t>Agitasjon</a:t>
            </a:r>
          </a:p>
          <a:p>
            <a:endParaRPr lang="nb-NO" dirty="0" smtClean="0"/>
          </a:p>
          <a:p>
            <a:r>
              <a:rPr lang="nb-NO" dirty="0" smtClean="0"/>
              <a:t>Kognisjon</a:t>
            </a:r>
          </a:p>
          <a:p>
            <a:endParaRPr lang="nb-NO" dirty="0" smtClean="0"/>
          </a:p>
          <a:p>
            <a:r>
              <a:rPr lang="nb-NO" dirty="0" smtClean="0"/>
              <a:t>Kostnadseffektivitet</a:t>
            </a:r>
          </a:p>
          <a:p>
            <a:endParaRPr lang="nb-NO" dirty="0"/>
          </a:p>
          <a:p>
            <a:endParaRPr lang="nb-NO" b="1" dirty="0" smtClean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Avdeling / enhet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2440510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633412"/>
          </a:xfrm>
        </p:spPr>
        <p:txBody>
          <a:bodyPr/>
          <a:lstStyle/>
          <a:p>
            <a:r>
              <a:rPr lang="nb-NO" dirty="0" smtClean="0"/>
              <a:t/>
            </a:r>
            <a:br>
              <a:rPr lang="nb-NO" dirty="0" smtClean="0"/>
            </a:br>
            <a:r>
              <a:rPr lang="nb-NO" b="1" dirty="0" smtClean="0"/>
              <a:t>Musikkterapi: </a:t>
            </a:r>
            <a:br>
              <a:rPr lang="nb-NO" b="1" dirty="0" smtClean="0"/>
            </a:br>
            <a:r>
              <a:rPr lang="nb-NO" b="1" dirty="0" smtClean="0"/>
              <a:t>- relasjonell praksis for helse, livskvalitet, utvikling</a:t>
            </a:r>
            <a:br>
              <a:rPr lang="nb-NO" b="1" dirty="0" smtClean="0"/>
            </a:br>
            <a:r>
              <a:rPr lang="nb-NO" b="1" dirty="0" smtClean="0"/>
              <a:t>- femårig universitetsutdanning</a:t>
            </a:r>
            <a:br>
              <a:rPr lang="nb-NO" b="1" dirty="0" smtClean="0"/>
            </a:br>
            <a:endParaRPr lang="nb-NO" b="1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2060847"/>
            <a:ext cx="8229600" cy="4065315"/>
          </a:xfrm>
        </p:spPr>
        <p:txBody>
          <a:bodyPr/>
          <a:lstStyle/>
          <a:p>
            <a:pPr marL="0" indent="0">
              <a:buNone/>
            </a:pPr>
            <a:endParaRPr lang="nb-NO" dirty="0" smtClean="0"/>
          </a:p>
          <a:p>
            <a:pPr marL="0" indent="0">
              <a:buNone/>
            </a:pPr>
            <a:endParaRPr lang="nb-NO" dirty="0"/>
          </a:p>
          <a:p>
            <a:pPr marL="0" indent="0">
              <a:buNone/>
            </a:pPr>
            <a:endParaRPr lang="nb-NO" dirty="0" smtClean="0"/>
          </a:p>
          <a:p>
            <a:pPr marL="0" indent="0">
              <a:buNone/>
            </a:pPr>
            <a:endParaRPr lang="nb-NO" dirty="0"/>
          </a:p>
          <a:p>
            <a:pPr marL="0" indent="0">
              <a:buNone/>
            </a:pPr>
            <a:endParaRPr lang="nb-NO" dirty="0" smtClean="0"/>
          </a:p>
          <a:p>
            <a:pPr marL="0" indent="0">
              <a:buNone/>
            </a:pPr>
            <a:endParaRPr lang="nb-NO" dirty="0"/>
          </a:p>
          <a:p>
            <a:pPr marL="0" indent="0">
              <a:buNone/>
            </a:pPr>
            <a:endParaRPr lang="nb-NO" dirty="0" smtClean="0"/>
          </a:p>
          <a:p>
            <a:pPr marL="0" indent="0">
              <a:buNone/>
            </a:pPr>
            <a:endParaRPr lang="nb-NO" sz="800" dirty="0" smtClean="0"/>
          </a:p>
          <a:p>
            <a:pPr marL="0" indent="0">
              <a:buNone/>
            </a:pPr>
            <a:endParaRPr lang="nb-NO" dirty="0" smtClean="0"/>
          </a:p>
          <a:p>
            <a:endParaRPr lang="nb-NO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dirty="0" smtClean="0"/>
              <a:t>GAMUT</a:t>
            </a:r>
            <a:endParaRPr lang="nb-NO" dirty="0"/>
          </a:p>
        </p:txBody>
      </p:sp>
      <p:pic>
        <p:nvPicPr>
          <p:cNvPr id="5" name="Plassholder for innhold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2271464"/>
            <a:ext cx="7509453" cy="421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4600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n-NO" b="1" dirty="0" smtClean="0"/>
              <a:t>Kva med musikkterapiens «sideeffektar»?</a:t>
            </a:r>
            <a:endParaRPr lang="nn-NO" b="1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Avdeling / enhet</a:t>
            </a:r>
            <a:endParaRPr lang="nb-NO" dirty="0"/>
          </a:p>
        </p:txBody>
      </p:sp>
      <p:pic>
        <p:nvPicPr>
          <p:cNvPr id="5" name="Picture 4" descr="huskonsert030204 01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1149350"/>
            <a:ext cx="7211517" cy="540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33799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b="1" dirty="0" smtClean="0"/>
              <a:t>Musikkterapiens relevans for</a:t>
            </a:r>
            <a:endParaRPr lang="nb-NO" b="1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n-NO" dirty="0" smtClean="0"/>
          </a:p>
          <a:p>
            <a:r>
              <a:rPr lang="nn-NO" dirty="0" smtClean="0"/>
              <a:t>Arbeidsmiljø</a:t>
            </a:r>
          </a:p>
          <a:p>
            <a:endParaRPr lang="nn-NO" dirty="0" smtClean="0"/>
          </a:p>
          <a:p>
            <a:r>
              <a:rPr lang="nn-NO" dirty="0" smtClean="0"/>
              <a:t>Redusert maktbruk</a:t>
            </a:r>
          </a:p>
          <a:p>
            <a:endParaRPr lang="nn-NO" dirty="0" smtClean="0"/>
          </a:p>
          <a:p>
            <a:r>
              <a:rPr lang="nn-NO" dirty="0" err="1" smtClean="0"/>
              <a:t>Lydmiljø</a:t>
            </a:r>
            <a:endParaRPr lang="nn-NO" dirty="0" smtClean="0"/>
          </a:p>
          <a:p>
            <a:endParaRPr lang="nn-NO" dirty="0" smtClean="0"/>
          </a:p>
          <a:p>
            <a:r>
              <a:rPr lang="nn-NO" dirty="0" smtClean="0"/>
              <a:t>Trivsel</a:t>
            </a:r>
          </a:p>
          <a:p>
            <a:endParaRPr lang="nn-NO" dirty="0" smtClean="0"/>
          </a:p>
          <a:p>
            <a:r>
              <a:rPr lang="nn-NO" dirty="0" smtClean="0"/>
              <a:t>Redusert sjukefråvær</a:t>
            </a:r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dirty="0" smtClean="0"/>
              <a:t>GAMUT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5984607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Kva tyder </a:t>
            </a:r>
            <a:r>
              <a:rPr lang="nb-NO" dirty="0" err="1"/>
              <a:t>no</a:t>
            </a:r>
            <a:r>
              <a:rPr lang="nb-NO" dirty="0"/>
              <a:t> </a:t>
            </a:r>
            <a:r>
              <a:rPr lang="nb-NO" dirty="0" err="1"/>
              <a:t>eigentleg</a:t>
            </a:r>
            <a:r>
              <a:rPr lang="nb-NO" dirty="0"/>
              <a:t> «</a:t>
            </a:r>
            <a:r>
              <a:rPr lang="nb-NO" dirty="0" err="1"/>
              <a:t>heilskapleg</a:t>
            </a:r>
            <a:r>
              <a:rPr lang="nb-NO" dirty="0"/>
              <a:t>»?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 dirty="0" smtClean="0"/>
          </a:p>
          <a:p>
            <a:r>
              <a:rPr lang="nb-NO" sz="4000" dirty="0" smtClean="0"/>
              <a:t>Del 2: </a:t>
            </a:r>
            <a:br>
              <a:rPr lang="nb-NO" sz="4000" dirty="0" smtClean="0"/>
            </a:br>
            <a:r>
              <a:rPr lang="nb-NO" sz="4000" dirty="0" smtClean="0"/>
              <a:t>MT som ressurs for personsentrert omsorgskultur </a:t>
            </a:r>
            <a:br>
              <a:rPr lang="nb-NO" sz="4000" dirty="0" smtClean="0"/>
            </a:br>
            <a:r>
              <a:rPr lang="nb-NO" sz="4000" dirty="0" smtClean="0"/>
              <a:t>og </a:t>
            </a:r>
            <a:r>
              <a:rPr lang="nb-NO" sz="4000" dirty="0" err="1" smtClean="0"/>
              <a:t>eit</a:t>
            </a:r>
            <a:r>
              <a:rPr lang="nb-NO" sz="4000" dirty="0" smtClean="0"/>
              <a:t> </a:t>
            </a:r>
            <a:r>
              <a:rPr lang="nb-NO" sz="4000" dirty="0" err="1" smtClean="0"/>
              <a:t>aldersvenleg</a:t>
            </a:r>
            <a:r>
              <a:rPr lang="nb-NO" sz="4000" dirty="0" smtClean="0"/>
              <a:t> </a:t>
            </a:r>
            <a:r>
              <a:rPr lang="nb-NO" sz="4000" dirty="0" err="1" smtClean="0"/>
              <a:t>Noreg</a:t>
            </a:r>
            <a:endParaRPr lang="nb-NO" sz="4000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dirty="0" smtClean="0"/>
              <a:t>GAMUT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7574376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tel 1"/>
          <p:cNvSpPr>
            <a:spLocks noGrp="1"/>
          </p:cNvSpPr>
          <p:nvPr>
            <p:ph type="title"/>
          </p:nvPr>
        </p:nvSpPr>
        <p:spPr>
          <a:xfrm>
            <a:off x="179512" y="764704"/>
            <a:ext cx="8229600" cy="633412"/>
          </a:xfrm>
        </p:spPr>
        <p:txBody>
          <a:bodyPr/>
          <a:lstStyle/>
          <a:p>
            <a:pPr algn="ctr"/>
            <a:r>
              <a:rPr lang="nb-NO" altLang="nb-NO" b="1" dirty="0" smtClean="0"/>
              <a:t>Musikkterapeutens todelte yrkesrolle</a:t>
            </a:r>
          </a:p>
        </p:txBody>
      </p:sp>
      <p:sp>
        <p:nvSpPr>
          <p:cNvPr id="6147" name="Plassholder for innhold 2"/>
          <p:cNvSpPr>
            <a:spLocks noGrp="1"/>
          </p:cNvSpPr>
          <p:nvPr>
            <p:ph idx="1"/>
          </p:nvPr>
        </p:nvSpPr>
        <p:spPr>
          <a:xfrm>
            <a:off x="179512" y="1196975"/>
            <a:ext cx="8712968" cy="4929188"/>
          </a:xfrm>
        </p:spPr>
        <p:txBody>
          <a:bodyPr/>
          <a:lstStyle/>
          <a:p>
            <a:pPr eaLnBrk="1" hangingPunct="1">
              <a:buFontTx/>
              <a:buNone/>
            </a:pPr>
            <a:endParaRPr lang="nn-NO" altLang="nb-NO" sz="800" dirty="0" smtClean="0"/>
          </a:p>
          <a:p>
            <a:pPr eaLnBrk="1" hangingPunct="1">
              <a:buFontTx/>
              <a:buNone/>
            </a:pPr>
            <a:endParaRPr lang="nn-NO" altLang="nb-NO" sz="800" dirty="0"/>
          </a:p>
          <a:p>
            <a:pPr eaLnBrk="1" hangingPunct="1">
              <a:buFontTx/>
              <a:buNone/>
            </a:pPr>
            <a:endParaRPr lang="nn-NO" altLang="nb-NO" sz="800" dirty="0" smtClean="0"/>
          </a:p>
          <a:p>
            <a:pPr eaLnBrk="1" hangingPunct="1">
              <a:buFontTx/>
              <a:buNone/>
            </a:pPr>
            <a:endParaRPr lang="nn-NO" altLang="nb-NO" sz="800" dirty="0" smtClean="0"/>
          </a:p>
          <a:p>
            <a:pPr eaLnBrk="1" hangingPunct="1"/>
            <a:r>
              <a:rPr lang="nn-NO" altLang="nb-NO" sz="2800" dirty="0" smtClean="0"/>
              <a:t>Individ</a:t>
            </a:r>
          </a:p>
          <a:p>
            <a:pPr eaLnBrk="1" hangingPunct="1"/>
            <a:r>
              <a:rPr lang="nn-NO" altLang="nb-NO" sz="2800" dirty="0" smtClean="0"/>
              <a:t>Gruppe</a:t>
            </a:r>
          </a:p>
          <a:p>
            <a:pPr eaLnBrk="1" hangingPunct="1"/>
            <a:endParaRPr lang="nn-NO" altLang="nb-NO" sz="2800" dirty="0"/>
          </a:p>
          <a:p>
            <a:pPr eaLnBrk="1" hangingPunct="1"/>
            <a:r>
              <a:rPr lang="nn-NO" altLang="nb-NO" sz="2800" dirty="0" smtClean="0"/>
              <a:t>Opne rom</a:t>
            </a:r>
          </a:p>
          <a:p>
            <a:pPr eaLnBrk="1" hangingPunct="1"/>
            <a:r>
              <a:rPr lang="nn-NO" altLang="nb-NO" sz="2800" dirty="0" smtClean="0"/>
              <a:t>Kompetanse og kultur</a:t>
            </a:r>
          </a:p>
          <a:p>
            <a:endParaRPr lang="nn-NO" altLang="nb-NO" dirty="0" smtClean="0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dirty="0" smtClean="0"/>
              <a:t>GAMUT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899695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33412"/>
          </a:xfrm>
        </p:spPr>
        <p:txBody>
          <a:bodyPr/>
          <a:lstStyle/>
          <a:p>
            <a:r>
              <a:rPr lang="nb-NO" b="1" dirty="0" smtClean="0"/>
              <a:t>Eksempel: Musikkterapi som generasjonsmøte</a:t>
            </a:r>
            <a:endParaRPr lang="nb-NO" b="1" dirty="0"/>
          </a:p>
        </p:txBody>
      </p:sp>
      <p:pic>
        <p:nvPicPr>
          <p:cNvPr id="5" name="Plassholder for innhol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89" y="1340768"/>
            <a:ext cx="7478424" cy="5001196"/>
          </a:xfrm>
        </p:spPr>
      </p:pic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dirty="0" smtClean="0"/>
              <a:t>GAMUT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223320044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67544" y="479376"/>
            <a:ext cx="8229600" cy="633412"/>
          </a:xfrm>
        </p:spPr>
        <p:txBody>
          <a:bodyPr/>
          <a:lstStyle/>
          <a:p>
            <a:r>
              <a:rPr lang="nb-NO" dirty="0" smtClean="0"/>
              <a:t/>
            </a:r>
            <a:br>
              <a:rPr lang="nb-NO" dirty="0" smtClean="0"/>
            </a:br>
            <a:r>
              <a:rPr lang="nb-NO" b="1" dirty="0" smtClean="0"/>
              <a:t>Musikkterapeuten </a:t>
            </a:r>
            <a:r>
              <a:rPr lang="nb-NO" b="1" dirty="0" smtClean="0"/>
              <a:t>som </a:t>
            </a:r>
            <a:r>
              <a:rPr lang="nb-NO" b="1" dirty="0" err="1" smtClean="0"/>
              <a:t>azimuth</a:t>
            </a:r>
            <a:r>
              <a:rPr lang="nb-NO" b="1" dirty="0" smtClean="0"/>
              <a:t> …</a:t>
            </a:r>
            <a:r>
              <a:rPr lang="nb-NO" b="1" dirty="0" smtClean="0"/>
              <a:t/>
            </a:r>
            <a:br>
              <a:rPr lang="nb-NO" b="1" dirty="0" smtClean="0"/>
            </a:br>
            <a:endParaRPr lang="nb-NO" b="1" dirty="0"/>
          </a:p>
        </p:txBody>
      </p:sp>
      <p:pic>
        <p:nvPicPr>
          <p:cNvPr id="5" name="Plassholder for innhold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12776"/>
            <a:ext cx="7019495" cy="5264622"/>
          </a:xfrm>
        </p:spPr>
      </p:pic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dirty="0" smtClean="0"/>
              <a:t>GAMUT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5630634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b="1" dirty="0" smtClean="0"/>
              <a:t>Leve heile livet</a:t>
            </a:r>
            <a:endParaRPr lang="nb-NO" b="1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n-NO" dirty="0" smtClean="0"/>
              <a:t>Musikkterapi som: </a:t>
            </a:r>
          </a:p>
          <a:p>
            <a:pPr lvl="1"/>
            <a:r>
              <a:rPr lang="nn-NO" dirty="0" smtClean="0"/>
              <a:t>helsehjelp</a:t>
            </a:r>
          </a:p>
          <a:p>
            <a:pPr lvl="1"/>
            <a:r>
              <a:rPr lang="nn-NO" dirty="0" smtClean="0"/>
              <a:t>aktivitet og fellesskap</a:t>
            </a:r>
          </a:p>
          <a:p>
            <a:endParaRPr lang="nn-NO" sz="800" dirty="0" smtClean="0"/>
          </a:p>
          <a:p>
            <a:r>
              <a:rPr lang="nn-NO" dirty="0" smtClean="0"/>
              <a:t>Korleis kan musikk bidra til eit aldersvenleg Noreg, </a:t>
            </a:r>
            <a:br>
              <a:rPr lang="nn-NO" dirty="0" smtClean="0"/>
            </a:br>
            <a:r>
              <a:rPr lang="nn-NO" dirty="0" smtClean="0"/>
              <a:t>der folk får:  </a:t>
            </a:r>
          </a:p>
          <a:p>
            <a:pPr lvl="1"/>
            <a:r>
              <a:rPr lang="nn-NO" dirty="0" smtClean="0"/>
              <a:t>bruke ressursane sine</a:t>
            </a:r>
          </a:p>
          <a:p>
            <a:pPr lvl="1"/>
            <a:r>
              <a:rPr lang="nn-NO" dirty="0" smtClean="0"/>
              <a:t>leve gode liv</a:t>
            </a:r>
          </a:p>
          <a:p>
            <a:pPr lvl="1"/>
            <a:r>
              <a:rPr lang="nn-NO" dirty="0" smtClean="0"/>
              <a:t>delta i fellesskapen</a:t>
            </a:r>
          </a:p>
          <a:p>
            <a:pPr lvl="1"/>
            <a:r>
              <a:rPr lang="nn-NO" dirty="0" smtClean="0"/>
              <a:t>gje og få omsorg</a:t>
            </a:r>
          </a:p>
          <a:p>
            <a:endParaRPr lang="nn-NO" sz="800" dirty="0" smtClean="0"/>
          </a:p>
          <a:p>
            <a:r>
              <a:rPr lang="nn-NO" dirty="0" smtClean="0"/>
              <a:t>Musikkterapi – ein helse- og samfunnsressurs </a:t>
            </a:r>
            <a:br>
              <a:rPr lang="nn-NO" dirty="0" smtClean="0"/>
            </a:br>
            <a:r>
              <a:rPr lang="nn-NO" dirty="0" smtClean="0"/>
              <a:t>som enno ikkje er tatt i bruk systematisk i Noreg</a:t>
            </a:r>
            <a:endParaRPr lang="nn-NO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dirty="0" smtClean="0"/>
              <a:t>GAAMUT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1042012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46856" y="476672"/>
            <a:ext cx="8229600" cy="633412"/>
          </a:xfrm>
        </p:spPr>
        <p:txBody>
          <a:bodyPr/>
          <a:lstStyle/>
          <a:p>
            <a:r>
              <a:rPr lang="nb-NO" b="1" dirty="0" smtClean="0"/>
              <a:t>Musikkterapistudiet – 5-årig integrert master</a:t>
            </a:r>
            <a:br>
              <a:rPr lang="nb-NO" b="1" dirty="0" smtClean="0"/>
            </a:br>
            <a:r>
              <a:rPr lang="nb-NO" dirty="0" smtClean="0"/>
              <a:t>(ved UiB, og </a:t>
            </a:r>
            <a:r>
              <a:rPr lang="nb-NO" dirty="0" err="1" smtClean="0"/>
              <a:t>tilsvarande</a:t>
            </a:r>
            <a:r>
              <a:rPr lang="nb-NO" dirty="0" smtClean="0"/>
              <a:t> ved NMH)</a:t>
            </a:r>
            <a:endParaRPr lang="nb-NO" dirty="0"/>
          </a:p>
        </p:txBody>
      </p:sp>
      <p:pic>
        <p:nvPicPr>
          <p:cNvPr id="5" name="Plassholder for innhol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13" y="1556792"/>
            <a:ext cx="7465789" cy="4852763"/>
          </a:xfrm>
        </p:spPr>
      </p:pic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dirty="0" smtClean="0"/>
              <a:t>GAMUT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2123682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5505475"/>
          </a:xfrm>
        </p:spPr>
        <p:txBody>
          <a:bodyPr/>
          <a:lstStyle/>
          <a:p>
            <a:r>
              <a:rPr lang="nn-NO" sz="2800" dirty="0" smtClean="0"/>
              <a:t>berre </a:t>
            </a:r>
            <a:r>
              <a:rPr lang="nn-NO" sz="2800" dirty="0"/>
              <a:t>musikkterapeutar kan tilby </a:t>
            </a:r>
            <a:r>
              <a:rPr lang="nn-NO" sz="2800" dirty="0" smtClean="0"/>
              <a:t>musikkterapi</a:t>
            </a:r>
          </a:p>
          <a:p>
            <a:r>
              <a:rPr lang="nn-NO" sz="2800" dirty="0" smtClean="0"/>
              <a:t>men </a:t>
            </a:r>
            <a:r>
              <a:rPr lang="nn-NO" sz="2800" dirty="0"/>
              <a:t>dei har ikkje monopol på musikken</a:t>
            </a:r>
            <a:r>
              <a:rPr lang="nn-NO" sz="2800" dirty="0" smtClean="0"/>
              <a:t>!</a:t>
            </a:r>
          </a:p>
          <a:p>
            <a:endParaRPr lang="nb-NO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dirty="0" smtClean="0"/>
              <a:t>GAMUT</a:t>
            </a:r>
            <a:endParaRPr lang="nb-NO" dirty="0"/>
          </a:p>
        </p:txBody>
      </p:sp>
      <p:pic>
        <p:nvPicPr>
          <p:cNvPr id="5" name="Plassholder for innhold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4884" y="1628800"/>
            <a:ext cx="9166496" cy="5220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11800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tel 1"/>
          <p:cNvSpPr>
            <a:spLocks noGrp="1"/>
          </p:cNvSpPr>
          <p:nvPr>
            <p:ph type="title"/>
          </p:nvPr>
        </p:nvSpPr>
        <p:spPr>
          <a:xfrm>
            <a:off x="179512" y="764704"/>
            <a:ext cx="8229600" cy="633412"/>
          </a:xfrm>
        </p:spPr>
        <p:txBody>
          <a:bodyPr/>
          <a:lstStyle/>
          <a:p>
            <a:pPr algn="ctr"/>
            <a:r>
              <a:rPr lang="nb-NO" altLang="nb-NO" b="1" dirty="0" smtClean="0"/>
              <a:t>Musikkterapeutens todelte yrkesrolle</a:t>
            </a:r>
          </a:p>
        </p:txBody>
      </p:sp>
      <p:sp>
        <p:nvSpPr>
          <p:cNvPr id="6147" name="Plassholder for innhold 2"/>
          <p:cNvSpPr>
            <a:spLocks noGrp="1"/>
          </p:cNvSpPr>
          <p:nvPr>
            <p:ph idx="1"/>
          </p:nvPr>
        </p:nvSpPr>
        <p:spPr>
          <a:xfrm>
            <a:off x="179512" y="1196975"/>
            <a:ext cx="8712968" cy="4929188"/>
          </a:xfrm>
        </p:spPr>
        <p:txBody>
          <a:bodyPr/>
          <a:lstStyle/>
          <a:p>
            <a:pPr eaLnBrk="1" hangingPunct="1">
              <a:buFontTx/>
              <a:buNone/>
            </a:pPr>
            <a:endParaRPr lang="nn-NO" altLang="nb-NO" sz="800" dirty="0" smtClean="0"/>
          </a:p>
          <a:p>
            <a:pPr eaLnBrk="1" hangingPunct="1">
              <a:buFontTx/>
              <a:buNone/>
            </a:pPr>
            <a:endParaRPr lang="nn-NO" altLang="nb-NO" sz="800" dirty="0"/>
          </a:p>
          <a:p>
            <a:pPr eaLnBrk="1" hangingPunct="1">
              <a:buFontTx/>
              <a:buNone/>
            </a:pPr>
            <a:endParaRPr lang="nn-NO" altLang="nb-NO" sz="800" dirty="0" smtClean="0"/>
          </a:p>
          <a:p>
            <a:pPr eaLnBrk="1" hangingPunct="1">
              <a:buFontTx/>
              <a:buNone/>
            </a:pPr>
            <a:endParaRPr lang="nn-NO" altLang="nb-NO" sz="800" dirty="0" smtClean="0"/>
          </a:p>
          <a:p>
            <a:pPr eaLnBrk="1" hangingPunct="1"/>
            <a:r>
              <a:rPr lang="nn-NO" altLang="nb-NO" sz="2800" dirty="0" smtClean="0"/>
              <a:t>arbeider direkte – individuelt eller i gruppe – med dei pasientane som har størst behov</a:t>
            </a:r>
          </a:p>
          <a:p>
            <a:pPr eaLnBrk="1" hangingPunct="1"/>
            <a:endParaRPr lang="nn-NO" altLang="nb-NO" sz="2800" dirty="0"/>
          </a:p>
          <a:p>
            <a:pPr eaLnBrk="1" hangingPunct="1"/>
            <a:r>
              <a:rPr lang="nn-NO" altLang="nb-NO" sz="2800" dirty="0" smtClean="0"/>
              <a:t>gjev råd, støtte og opplæring til pårørande, personale og frivillige som ønskjer å integrere musikk i det daglege arbeid med omsorg og miljø </a:t>
            </a:r>
          </a:p>
          <a:p>
            <a:pPr eaLnBrk="1" hangingPunct="1"/>
            <a:endParaRPr lang="nn-NO" altLang="nb-NO" sz="2800" dirty="0" smtClean="0"/>
          </a:p>
          <a:p>
            <a:endParaRPr lang="nn-NO" altLang="nb-NO" dirty="0" smtClean="0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dirty="0" smtClean="0"/>
              <a:t>GAMUT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89994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4279" y="635348"/>
            <a:ext cx="8229600" cy="633412"/>
          </a:xfrm>
        </p:spPr>
        <p:txBody>
          <a:bodyPr/>
          <a:lstStyle/>
          <a:p>
            <a:r>
              <a:rPr lang="nb-NO" dirty="0" smtClean="0"/>
              <a:t/>
            </a:r>
            <a:br>
              <a:rPr lang="nb-NO" dirty="0" smtClean="0"/>
            </a:br>
            <a:r>
              <a:rPr lang="nb-NO" dirty="0" smtClean="0"/>
              <a:t/>
            </a:r>
            <a:br>
              <a:rPr lang="nb-NO" dirty="0" smtClean="0"/>
            </a:br>
            <a:r>
              <a:rPr lang="nb-NO" b="1" dirty="0" err="1" smtClean="0"/>
              <a:t>Eit</a:t>
            </a:r>
            <a:r>
              <a:rPr lang="nb-NO" b="1" dirty="0" smtClean="0"/>
              <a:t> døme: Elses møte </a:t>
            </a:r>
            <a:r>
              <a:rPr lang="nb-NO" b="1" dirty="0"/>
              <a:t>med </a:t>
            </a:r>
            <a:r>
              <a:rPr lang="nb-NO" b="1" dirty="0">
                <a:hlinkClick r:id="rId2"/>
              </a:rPr>
              <a:t>musikkterapi</a:t>
            </a:r>
            <a:r>
              <a:rPr lang="nb-NO" b="1" dirty="0"/>
              <a:t/>
            </a:r>
            <a:br>
              <a:rPr lang="nb-NO" b="1" dirty="0"/>
            </a:br>
            <a:r>
              <a:rPr lang="nb-NO" sz="1800" dirty="0"/>
              <a:t>https://www.musikterapi.aau.dk/cedomus/neuro-kognitive_forstyrrelser/demens/publikationer</a:t>
            </a:r>
            <a:r>
              <a:rPr lang="nb-NO" sz="1800" dirty="0" smtClean="0"/>
              <a:t>/</a:t>
            </a:r>
            <a:br>
              <a:rPr lang="nb-NO" sz="1800" dirty="0" smtClean="0"/>
            </a:br>
            <a:r>
              <a:rPr lang="nb-NO" dirty="0" smtClean="0"/>
              <a:t/>
            </a:r>
            <a:br>
              <a:rPr lang="nb-NO" dirty="0" smtClean="0"/>
            </a:br>
            <a:endParaRPr lang="nb-NO" dirty="0"/>
          </a:p>
        </p:txBody>
      </p:sp>
      <p:pic>
        <p:nvPicPr>
          <p:cNvPr id="5" name="Plassholder for innhold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89" y="1628800"/>
            <a:ext cx="7675147" cy="4104455"/>
          </a:xfrm>
        </p:spPr>
      </p:pic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dirty="0" smtClean="0"/>
              <a:t>GAMUT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0651163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18864" y="285259"/>
            <a:ext cx="8229600" cy="633412"/>
          </a:xfrm>
        </p:spPr>
        <p:txBody>
          <a:bodyPr/>
          <a:lstStyle/>
          <a:p>
            <a:r>
              <a:rPr lang="nb-NO" b="1" dirty="0" smtClean="0"/>
              <a:t>Musikkterapi som personsentrert omsorg (døme)</a:t>
            </a:r>
            <a:endParaRPr lang="nb-NO" b="1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36730" y="973055"/>
            <a:ext cx="8229600" cy="4929188"/>
          </a:xfrm>
        </p:spPr>
        <p:txBody>
          <a:bodyPr/>
          <a:lstStyle/>
          <a:p>
            <a:pPr lvl="1"/>
            <a:endParaRPr lang="en-GB" sz="800" dirty="0" smtClean="0"/>
          </a:p>
          <a:p>
            <a:r>
              <a:rPr lang="nn-NO" dirty="0" smtClean="0"/>
              <a:t>Ramme: etablere kontakt og ein trygg situasjon</a:t>
            </a:r>
          </a:p>
          <a:p>
            <a:endParaRPr lang="nn-NO" sz="800" dirty="0" smtClean="0"/>
          </a:p>
          <a:p>
            <a:r>
              <a:rPr lang="nn-NO" dirty="0" smtClean="0"/>
              <a:t>Regulering: bruke musikkens rytme og volum/intensitet for å tilpasse aktivering til personens toleransevindauge</a:t>
            </a:r>
          </a:p>
          <a:p>
            <a:endParaRPr lang="nn-NO" sz="800" dirty="0" smtClean="0"/>
          </a:p>
          <a:p>
            <a:r>
              <a:rPr lang="nn-NO" dirty="0" smtClean="0"/>
              <a:t>Relasjon: etablere samhandling som tar personens emosjonelle og </a:t>
            </a:r>
            <a:r>
              <a:rPr lang="nn-NO" dirty="0" err="1" smtClean="0"/>
              <a:t>psykososiale</a:t>
            </a:r>
            <a:r>
              <a:rPr lang="nn-NO" dirty="0" smtClean="0"/>
              <a:t> behov i vare</a:t>
            </a:r>
          </a:p>
          <a:p>
            <a:endParaRPr lang="nn-NO" sz="800" dirty="0" smtClean="0"/>
          </a:p>
          <a:p>
            <a:r>
              <a:rPr lang="nn-NO" dirty="0" smtClean="0"/>
              <a:t>Ressursar: mobilisere kapasitet og motivasjon for deltaking</a:t>
            </a:r>
          </a:p>
          <a:p>
            <a:endParaRPr lang="nn-NO" sz="800" b="1" dirty="0"/>
          </a:p>
          <a:p>
            <a:endParaRPr lang="nn-NO" sz="800" b="1" dirty="0" smtClean="0"/>
          </a:p>
          <a:p>
            <a:pPr marL="0" indent="0">
              <a:buNone/>
            </a:pPr>
            <a:r>
              <a:rPr lang="nn-NO" dirty="0" err="1" smtClean="0"/>
              <a:t>Ridder</a:t>
            </a:r>
            <a:r>
              <a:rPr lang="nn-NO" dirty="0" smtClean="0"/>
              <a:t>, H.M., Stige, B. Qvale, L.G. &amp; Gold, C. (2013). Individual MT for </a:t>
            </a:r>
            <a:r>
              <a:rPr lang="nn-NO" dirty="0" err="1" smtClean="0"/>
              <a:t>agitation</a:t>
            </a:r>
            <a:r>
              <a:rPr lang="nn-NO" dirty="0" smtClean="0"/>
              <a:t> in dementia: an </a:t>
            </a:r>
            <a:r>
              <a:rPr lang="nn-NO" dirty="0" err="1" smtClean="0"/>
              <a:t>exploratory</a:t>
            </a:r>
            <a:r>
              <a:rPr lang="nn-NO" dirty="0" smtClean="0"/>
              <a:t> RCT, </a:t>
            </a:r>
            <a:r>
              <a:rPr lang="nn-NO" i="1" dirty="0" err="1" smtClean="0"/>
              <a:t>Aging</a:t>
            </a:r>
            <a:r>
              <a:rPr lang="nn-NO" i="1" dirty="0" smtClean="0"/>
              <a:t> &amp; Mental Health</a:t>
            </a:r>
            <a:r>
              <a:rPr lang="nn-NO" dirty="0" smtClean="0"/>
              <a:t>, 17(6), 667-678. </a:t>
            </a:r>
            <a:endParaRPr lang="nn-NO" b="1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dirty="0" smtClean="0"/>
              <a:t>GAMUT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7397932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5" name="Plassholder for innhol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981"/>
            <a:ext cx="9167033" cy="6373051"/>
          </a:xfrm>
        </p:spPr>
      </p:pic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dirty="0" smtClean="0"/>
              <a:t>GAMUT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837501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5" name="Plassholder for innhol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02545"/>
          </a:xfrm>
        </p:spPr>
      </p:pic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b-NO" smtClean="0"/>
              <a:t>Avdeling / enhet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7302138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A-UiB-Institusjonell-mal-rev03">
  <a:themeElements>
    <a:clrScheme name="UiB_04_LysarkSkjerm01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BBC7"/>
      </a:accent1>
      <a:accent2>
        <a:srgbClr val="005473"/>
      </a:accent2>
      <a:accent3>
        <a:srgbClr val="FFFFFF"/>
      </a:accent3>
      <a:accent4>
        <a:srgbClr val="000000"/>
      </a:accent4>
      <a:accent5>
        <a:srgbClr val="CADAE0"/>
      </a:accent5>
      <a:accent6>
        <a:srgbClr val="004B68"/>
      </a:accent6>
      <a:hlink>
        <a:srgbClr val="77AF00"/>
      </a:hlink>
      <a:folHlink>
        <a:srgbClr val="D95900"/>
      </a:folHlink>
    </a:clrScheme>
    <a:fontScheme name="UiB_04_LysarkSkjerm01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iB_04_LysarkSkjerm0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iB_04_LysarkSkjerm0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iB_04_LysarkSkjerm0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iB_04_LysarkSkjerm0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iB_04_LysarkSkjerm0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iB_04_LysarkSkjerm0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iB_04_LysarkSkjerm0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iB_04_LysarkSkjerm0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iB_04_LysarkSkjerm0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iB_04_LysarkSkjerm0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iB_04_LysarkSkjerm0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iB_04_LysarkSkjerm0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iB_04_LysarkSkjerm01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BBC7"/>
        </a:accent1>
        <a:accent2>
          <a:srgbClr val="005473"/>
        </a:accent2>
        <a:accent3>
          <a:srgbClr val="FFFFFF"/>
        </a:accent3>
        <a:accent4>
          <a:srgbClr val="000000"/>
        </a:accent4>
        <a:accent5>
          <a:srgbClr val="CADAE0"/>
        </a:accent5>
        <a:accent6>
          <a:srgbClr val="004B68"/>
        </a:accent6>
        <a:hlink>
          <a:srgbClr val="77AF00"/>
        </a:hlink>
        <a:folHlink>
          <a:srgbClr val="D95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AA-UiB-Institusjonell-mal-rev03</Template>
  <TotalTime>3066</TotalTime>
  <Words>531</Words>
  <Application>Microsoft Office PowerPoint</Application>
  <PresentationFormat>Skjermfremvisning (4:3)</PresentationFormat>
  <Paragraphs>147</Paragraphs>
  <Slides>26</Slides>
  <Notes>1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26</vt:i4>
      </vt:variant>
    </vt:vector>
  </HeadingPairs>
  <TitlesOfParts>
    <vt:vector size="30" baseType="lpstr">
      <vt:lpstr>Arial</vt:lpstr>
      <vt:lpstr>Arial Narrow</vt:lpstr>
      <vt:lpstr>Times New Roman</vt:lpstr>
      <vt:lpstr>AA-UiB-Institusjonell-mal-rev03</vt:lpstr>
      <vt:lpstr>Musikk som heilskapleg omsorgs- og behandlingstilbod</vt:lpstr>
      <vt:lpstr> Musikkterapi:  - relasjonell praksis for helse, livskvalitet, utvikling - femårig universitetsutdanning </vt:lpstr>
      <vt:lpstr>Musikkterapistudiet – 5-årig integrert master (ved UiB, og tilsvarande ved NMH)</vt:lpstr>
      <vt:lpstr>PowerPoint-presentasjon</vt:lpstr>
      <vt:lpstr>Musikkterapeutens todelte yrkesrolle</vt:lpstr>
      <vt:lpstr>  Eit døme: Elses møte med musikkterapi https://www.musikterapi.aau.dk/cedomus/neuro-kognitive_forstyrrelser/demens/publikationer/  </vt:lpstr>
      <vt:lpstr>Musikkterapi som personsentrert omsorg (døme)</vt:lpstr>
      <vt:lpstr>PowerPoint-presentasjon</vt:lpstr>
      <vt:lpstr>PowerPoint-presentasjon</vt:lpstr>
      <vt:lpstr>Meir info: www.facebook.com/polyfonmusikkterapi</vt:lpstr>
      <vt:lpstr>Kva tyder no eigentleg «heilskapleg»?</vt:lpstr>
      <vt:lpstr>PowerPoint-presentasjon</vt:lpstr>
      <vt:lpstr>PowerPoint-presentasjon</vt:lpstr>
      <vt:lpstr>PowerPoint-presentasjon</vt:lpstr>
      <vt:lpstr>Subkortikal behandling av lyd/musikk</vt:lpstr>
      <vt:lpstr>Musikk og emosjonar</vt:lpstr>
      <vt:lpstr>Emosjonar, nevroplastisitet og terapeutisk potensial</vt:lpstr>
      <vt:lpstr>PowerPoint-presentasjon</vt:lpstr>
      <vt:lpstr> Evidensgrunnlaget for MT: Demens  (sjå «Kunnskapsbeskrivelser» under: www.gamut.no)</vt:lpstr>
      <vt:lpstr>Kva med musikkterapiens «sideeffektar»?</vt:lpstr>
      <vt:lpstr>Musikkterapiens relevans for</vt:lpstr>
      <vt:lpstr>Kva tyder no eigentleg «heilskapleg»?</vt:lpstr>
      <vt:lpstr>Musikkterapeutens todelte yrkesrolle</vt:lpstr>
      <vt:lpstr>Eksempel: Musikkterapi som generasjonsmøte</vt:lpstr>
      <vt:lpstr> Musikkterapeuten som azimuth … </vt:lpstr>
      <vt:lpstr>Leve heile livet</vt:lpstr>
    </vt:vector>
  </TitlesOfParts>
  <Company>UiB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Helge Grønhaug</dc:creator>
  <cp:lastModifiedBy>Brynjulf Stige</cp:lastModifiedBy>
  <cp:revision>208</cp:revision>
  <cp:lastPrinted>2016-06-02T10:24:19Z</cp:lastPrinted>
  <dcterms:created xsi:type="dcterms:W3CDTF">2011-05-20T06:21:58Z</dcterms:created>
  <dcterms:modified xsi:type="dcterms:W3CDTF">2019-03-07T07:13:32Z</dcterms:modified>
</cp:coreProperties>
</file>