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</p:sldIdLst>
  <p:sldSz cx="9144000" cy="5143500" type="screen16x9"/>
  <p:notesSz cx="6858000" cy="9144000"/>
  <p:embeddedFontLst>
    <p:embeddedFont>
      <p:font typeface="Economica" panose="020B0604020202020204" charset="0"/>
      <p:regular r:id="rId10"/>
      <p:bold r:id="rId11"/>
      <p:italic r:id="rId12"/>
      <p:boldItalic r:id="rId13"/>
    </p:embeddedFont>
    <p:embeddedFont>
      <p:font typeface="Cambria" panose="02040503050406030204" pitchFamily="18" charset="0"/>
      <p:regular r:id="rId14"/>
      <p:bold r:id="rId15"/>
      <p:italic r:id="rId16"/>
      <p:boldItalic r:id="rId17"/>
    </p:embeddedFont>
    <p:embeddedFont>
      <p:font typeface="Open Sans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98"/>
    <p:restoredTop sz="86418"/>
  </p:normalViewPr>
  <p:slideViewPr>
    <p:cSldViewPr snapToGrid="0">
      <p:cViewPr>
        <p:scale>
          <a:sx n="110" d="100"/>
          <a:sy n="110" d="100"/>
        </p:scale>
        <p:origin x="-850" y="-5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53707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5e4a6486e_2_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5e4a6486e_2_8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1c56fba7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1c56fba7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Vi er 3 musikkterapeuter..... Fordelt på 3 institusjoner.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Litt om historien. Startet med 1 stilling. Etterspørsel, hos personalet og på politisk nivå. Det er bakgrunn for at kommunen/politikerne ønsket å videreføre tilbudet ut i hele systemet.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Fjell sjukeheim – ingen faste plasser, kun venteplasser.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Vi har fått en politisk bestilling – ut mot de svakeste eldre. Eldre som har behov for omsorgstjenester i ulik grad. Ofte mot de som detter utenfor allerede eksisterende tilbud i kommunen.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Ulike nivåer: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Vi har en unik posisjon hvor vi kan følge personer i de ulike stadiene. Du går fra å være dagsenter pasient til å være rulleringspasient til å få en plass på </a:t>
            </a:r>
            <a:r>
              <a:rPr lang="nb-NO" dirty="0" err="1"/>
              <a:t>Kvednatunet</a:t>
            </a:r>
            <a:r>
              <a:rPr lang="nb-NO" dirty="0"/>
              <a:t>. HELTHET og SAMMENHENG i tjenestene!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Mer sammenheng mellom tjenestene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Tidlig innsats  - vi er inne allerede når de bor hjemme. Fjell kommune er tidlig ute med det å sette i gang tiltak tidlig nok. Det å gi folk mulighet til å være sjef i eget liv.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Tilpasse tilbudene - vi må tilpasse ut i fra det systemet vi allerede er en del av.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94a41e69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94a41e69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Fokus på mestring: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Hvordan kan vi som musikkterapeuter komme inn å ivareta ressurser som er og skape endring og mestring i den sistuajsonen de er i. Ha fokus på individ og bruker involvering.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Brukerinvolvering – fagarbeidere: hva er viktig for deg – det handler om å sette den enkelte i førersetet. Ta tak i impulser og initiativ!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Bruke musikken som trigget for å få tilgang på gode historier fra det levde liv.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Anerkjent, bli sett for alt en har gjort  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b-NO" dirty="0">
                <a:solidFill>
                  <a:schemeClr val="dk1"/>
                </a:solidFill>
              </a:rPr>
              <a:t>Todelt yrkesrolle: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nb-NO" dirty="0">
                <a:solidFill>
                  <a:schemeClr val="dk1"/>
                </a:solidFill>
              </a:rPr>
              <a:t>Direkte og indirekte musikkterapi: direkte: individuell, </a:t>
            </a:r>
            <a:r>
              <a:rPr lang="nb-NO" dirty="0" err="1">
                <a:solidFill>
                  <a:schemeClr val="dk1"/>
                </a:solidFill>
              </a:rPr>
              <a:t>smågrpper</a:t>
            </a:r>
            <a:r>
              <a:rPr lang="nb-NO" dirty="0">
                <a:solidFill>
                  <a:schemeClr val="dk1"/>
                </a:solidFill>
              </a:rPr>
              <a:t>/store </a:t>
            </a:r>
            <a:r>
              <a:rPr lang="nb-NO" dirty="0" err="1">
                <a:solidFill>
                  <a:schemeClr val="dk1"/>
                </a:solidFill>
              </a:rPr>
              <a:t>gruper</a:t>
            </a:r>
            <a:r>
              <a:rPr lang="nb-NO" dirty="0">
                <a:solidFill>
                  <a:schemeClr val="dk1"/>
                </a:solidFill>
              </a:rPr>
              <a:t>, større arrangement. Indirekte: internundervisning, dokumentering, del av </a:t>
            </a:r>
            <a:r>
              <a:rPr lang="nb-NO" dirty="0" err="1">
                <a:solidFill>
                  <a:schemeClr val="dk1"/>
                </a:solidFill>
              </a:rPr>
              <a:t>tverrfagleg</a:t>
            </a:r>
            <a:r>
              <a:rPr lang="nb-NO" dirty="0">
                <a:solidFill>
                  <a:schemeClr val="dk1"/>
                </a:solidFill>
              </a:rPr>
              <a:t> samarbeid. 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nb-NO" dirty="0">
                <a:solidFill>
                  <a:schemeClr val="dk1"/>
                </a:solidFill>
              </a:rPr>
              <a:t>Vi ønsker gjerne å følge opp på andre satsningsområder: veiledning, oppfølging. Skaper en kontinuitet, bevisst bruk av terapeutiske </a:t>
            </a:r>
            <a:r>
              <a:rPr lang="nb-NO" dirty="0" err="1">
                <a:solidFill>
                  <a:schemeClr val="dk1"/>
                </a:solidFill>
              </a:rPr>
              <a:t>virkemiddler</a:t>
            </a:r>
            <a:r>
              <a:rPr lang="nb-NO" dirty="0">
                <a:solidFill>
                  <a:schemeClr val="dk1"/>
                </a:solidFill>
              </a:rPr>
              <a:t> – være en </a:t>
            </a:r>
            <a:r>
              <a:rPr lang="nb-NO" dirty="0" err="1">
                <a:solidFill>
                  <a:schemeClr val="dk1"/>
                </a:solidFill>
              </a:rPr>
              <a:t>fasilitater</a:t>
            </a:r>
            <a:r>
              <a:rPr lang="nb-NO" dirty="0">
                <a:solidFill>
                  <a:schemeClr val="dk1"/>
                </a:solidFill>
              </a:rPr>
              <a:t> for at andre tar det i bruk. </a:t>
            </a: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Opparbeider oss en verktøykasse som blir satt igjen på loftet når pasientene reiser videre i systemet. Nå har vi fått et team. Så når pasientene blir sendt videre i systemet kan vi plukke opp denne vektøykassen å jobbe videre med denne. Vi ønsker å bruke musikken som et vektøy for å skape gode rammer for omsorg – bruke musikken som personsentert omsorg. Vi bruker da mye tid på å kartlegge musikkpreferanser.  Hvordan kan vi bruke musikk til  - ivareta sine egen interesser, og sine premisser for deltakelse for å leve et rikt og meningsfult liv, selv på insititusjon.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I tråd med reformen leve hele livet, så handler musikkterapi mye om det å bruke musikk som innfalsmetode for å jobbe med mestringsopplevelser i hverdagen.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Mange av de vi får inn på institusjoner opplever mye tap av funksjon, og våres oppgaver er å prøve å støtte opp under det, samtidig som vi finner innfallsmetoder for å mestre hverdagen.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En opplevelse av medbestemmelse og bli sett som enkeltindivid.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Jobbe med ulike mål  - trening, samtaler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Vi prøver å få til en større sammenheng i tjenesten, i og med at vi er 3 musikkterapeuter som er fordelt på våre tre eldreinstitusjoner i kommunen. 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Musikk som verktøy - ulike funksjonar (fysiologisk, psykologisk, psyko-sosialt). La oss ta utg.p i problemstillingar aktuelle for eldreomsorga; Eksempelvis fremme språk/styrke kommunikasjon, respirasjon, gangfunksjon, skape motivasjon, glede, trøst. 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lang="no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Arbeide personsentrert: </a:t>
            </a:r>
            <a:br>
              <a:rPr lang="no" dirty="0">
                <a:solidFill>
                  <a:schemeClr val="dk1"/>
                </a:solidFill>
              </a:rPr>
            </a:br>
            <a:r>
              <a:rPr lang="no" dirty="0">
                <a:solidFill>
                  <a:schemeClr val="dk1"/>
                </a:solidFill>
              </a:rPr>
              <a:t>- Fokus på ressursar: musikalsk minne siste som forsvinn - ressursar og meistring der. Eksempel. </a:t>
            </a:r>
            <a:br>
              <a:rPr lang="no" dirty="0">
                <a:solidFill>
                  <a:schemeClr val="dk1"/>
                </a:solidFill>
              </a:rPr>
            </a:br>
            <a:r>
              <a:rPr lang="no" dirty="0">
                <a:solidFill>
                  <a:schemeClr val="dk1"/>
                </a:solidFill>
              </a:rPr>
              <a:t>- Brukarinvolvering: Samhandling: Synge kjende songar, lytte til musikk, spele saman på instrument, improvisere, komponere musikk saman, eller dans. Sensitivitet i bruken av musikk med den enkelte - musikken kan vekke både gode og vonde kjensler og minne - og væra støy.</a:t>
            </a:r>
            <a:br>
              <a:rPr lang="no" dirty="0">
                <a:solidFill>
                  <a:schemeClr val="dk1"/>
                </a:solidFill>
              </a:rPr>
            </a:br>
            <a:r>
              <a:rPr lang="no" dirty="0">
                <a:solidFill>
                  <a:schemeClr val="dk1"/>
                </a:solidFill>
              </a:rPr>
              <a:t>- Brukar som del av større kontekst: både innanfor og utanfor institusjon. Involvere pårørande. Lokalmiljøet. Frivillighetsarbeid - gjennom musikk. Kva har brukaren likt/likar? </a:t>
            </a:r>
            <a:br>
              <a:rPr lang="no" dirty="0">
                <a:solidFill>
                  <a:schemeClr val="dk1"/>
                </a:solidFill>
              </a:rPr>
            </a:br>
            <a:r>
              <a:rPr lang="no" dirty="0">
                <a:solidFill>
                  <a:schemeClr val="dk1"/>
                </a:solidFill>
              </a:rPr>
              <a:t/>
            </a:r>
            <a:br>
              <a:rPr lang="no" dirty="0">
                <a:solidFill>
                  <a:schemeClr val="dk1"/>
                </a:solidFill>
              </a:rPr>
            </a:br>
            <a:r>
              <a:rPr lang="no" sz="1200" dirty="0">
                <a:solidFill>
                  <a:srgbClr val="40404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no" sz="1200" dirty="0">
                <a:solidFill>
                  <a:srgbClr val="40404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</a:b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5e4a6486e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5e4a6486e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I reformen som akkurat har tredd i kraft er det noen stikkord som treffer vårt arbeid og treffer vår </a:t>
            </a:r>
            <a:r>
              <a:rPr lang="nb-NO" dirty="0" err="1"/>
              <a:t>abeidshverdag</a:t>
            </a:r>
            <a:r>
              <a:rPr lang="nb-NO" dirty="0"/>
              <a:t>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Det kan være en pekepinn på hvordan vi kan jobbe videre –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Mer sammenheng mellom tjenestene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Tidlig innsats  - vi er inne allerede når de bor hjemme. Fjell kommune er tidlig ute med det å sette i gang tiltak tidlig nok. Det å gi folk mulighet til å være sjef i eget liv.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Tilpasse tilbudene - vi må tilpasse ut i fra det systemet vi allerede er en del av.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 err="1"/>
              <a:t>Forsatt</a:t>
            </a:r>
            <a:r>
              <a:rPr lang="nb-NO" dirty="0"/>
              <a:t> ha et liv med verdighet og mening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En time ønsket aktivitet mot ensomhet – hver dag, tilpasset den enkeltest ønsker og behov. Kartlegge og jobbe direkte, men også finne interesseområder som kan videreføres av personalet. Tett samarbeid med frivillige – her kan vi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Møtes på tvers av generasjoner – vi har tett samarbeid med nærliggende barnehager.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Delta i samfunnet – </a:t>
            </a:r>
            <a:r>
              <a:rPr lang="nb-NO" dirty="0" err="1"/>
              <a:t>atrakktiv</a:t>
            </a:r>
            <a:r>
              <a:rPr lang="nb-NO" dirty="0"/>
              <a:t> kulturarena, lokalmiljøet skal være en del av institusjoner.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Vi har mye av tjenestene under samme bygg – vi har en helselandsby. Det er en satsning fjell kommune har – det er sentralt i kommunen.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Vi har andakter, men vi kan også tilby religionsnøytrale samtaler, som ikke bare omhandler tro.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Dagaktivitet for demensrammede – dagavdeling. Fjell kommune sin satsing – demensvennlig kommune! </a:t>
            </a:r>
            <a:br>
              <a:rPr lang="nb-NO" dirty="0"/>
            </a:br>
            <a:endParaRPr lang="nb-NO"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Sammenheng i tjenestene – </a:t>
            </a:r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Den enkelte i sentrum. </a:t>
            </a:r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dirty="0"/>
              <a:t>Stabilitet og kontinuitet – trygghet og forutsigbarhet. Vi kan være med å opprettholde en kontinuitet med å ha base på institusjoner. </a:t>
            </a:r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b-NO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802cd75a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4802cd75a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dirty="0"/>
              <a:t>Vi som musikkterapeuter jobber med å personliggjøre musikken. Tilrettelegging; ha noen knagger å “henge” musikken på.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o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dirty="0"/>
              <a:t>TILRETTELEGGING: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For gode opplevelser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De som er og hører dårlig skal få lov til å få med seg det som foregår. Endring og funksonsnivå blir tatt hensyntil – også en viktig del av vårt arbeid. </a:t>
            </a:r>
            <a:br>
              <a:rPr lang="no" dirty="0"/>
            </a:br>
            <a:r>
              <a:rPr lang="no" dirty="0"/>
              <a:t>Vi jobber med å skape: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dirty="0"/>
              <a:t>- Vi tar utgangspunkt i ønsker og behov hos beboerne. Er det mange som har interesse for musikklag, så lager vi musikklag. Lage amerikansk cafe osv, løfte opp også i større settinger. Ønsket våres er å få føere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Å føle seg som hovedperson i egen stue. Både i individuelle møter og i større settinger. Personsentert perspektiv inn mot det vi gjør.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Skape deltakelse på ulikt vis.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no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Pårørende – vi jobber også med å involvere og inkludere pårørende i det arbeidet vårt.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Fellesskap – vi kan involvere mange gjennom musikken – både i det store og det små.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Eksempel med V – i livets siste stund. Vi trapper ned på en og en ting – bli kjent i et tidligere stadie kan man også bidra med et godt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o" dirty="0"/>
              <a:t>Når ordene slutter, og ikke man kan ha samtaler lengre, så gi noe som man vet kan være meningsfult.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48295e109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48295e109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09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andra.thorstensen@fjell.kommune.n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hyperlink" Target="mailto:Camilla.hay@fjell.kommune.no" TargetMode="External"/><Relationship Id="rId4" Type="http://schemas.openxmlformats.org/officeDocument/2006/relationships/hyperlink" Target="mailto:Guri.dypvik@fjell.kommune.n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2765075" y="2191300"/>
            <a:ext cx="3708600" cy="127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4800" b="1" dirty="0"/>
              <a:t/>
            </a:r>
            <a:br>
              <a:rPr lang="no" sz="4800" b="1" dirty="0"/>
            </a:br>
            <a:r>
              <a:rPr lang="no" dirty="0"/>
              <a:t>	</a:t>
            </a:r>
            <a:endParaRPr dirty="0"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2944025" y="1591951"/>
            <a:ext cx="30990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3600" i="1" dirty="0"/>
              <a:t>Musikkterapi i </a:t>
            </a:r>
            <a:br>
              <a:rPr lang="no" sz="3600" i="1" dirty="0"/>
            </a:br>
            <a:r>
              <a:rPr lang="no" sz="3600" i="1" dirty="0"/>
              <a:t>eldreomsorgen  </a:t>
            </a:r>
            <a:endParaRPr sz="3600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3000" b="1" i="1" dirty="0"/>
              <a:t>Fjell kommune</a:t>
            </a:r>
            <a:endParaRPr sz="30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13"/>
          <p:cNvSpPr txBox="1"/>
          <p:nvPr/>
        </p:nvSpPr>
        <p:spPr>
          <a:xfrm>
            <a:off x="165450" y="4490100"/>
            <a:ext cx="64023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sz="18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Guri Gjermstad Dypvik &amp; Sandra Sognnes Thorstensen </a:t>
            </a:r>
            <a:endParaRPr sz="18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0650" y="410100"/>
            <a:ext cx="2270901" cy="127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2385" y="1036707"/>
            <a:ext cx="2977079" cy="23535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xmlns="" id="{3909B753-3DF8-8042-8386-1271B2B493F1}"/>
              </a:ext>
            </a:extLst>
          </p:cNvPr>
          <p:cNvSpPr txBox="1"/>
          <p:nvPr/>
        </p:nvSpPr>
        <p:spPr>
          <a:xfrm>
            <a:off x="393987" y="1016415"/>
            <a:ext cx="1870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Fjell sjukeheim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Rullering , avlastning og korttid, rehabilitering for hjemmeboende eldre. </a:t>
            </a:r>
            <a:endParaRPr lang="nb-N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xmlns="" id="{4533EC40-488E-2F43-AA59-4B861F10D4EE}"/>
              </a:ext>
            </a:extLst>
          </p:cNvPr>
          <p:cNvSpPr txBox="1"/>
          <p:nvPr/>
        </p:nvSpPr>
        <p:spPr>
          <a:xfrm>
            <a:off x="2727298" y="3800235"/>
            <a:ext cx="3236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Straume Bu og Servicesenter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Dagavdeling, serviceleiligheter og omsorgsboliger for eldre og eldre utviklingshemmede. </a:t>
            </a:r>
            <a:endParaRPr lang="nb-NO" sz="1600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xmlns="" id="{2FBB96C6-320F-004F-8B18-3DEEC49325F7}"/>
              </a:ext>
            </a:extLst>
          </p:cNvPr>
          <p:cNvSpPr txBox="1"/>
          <p:nvPr/>
        </p:nvSpPr>
        <p:spPr>
          <a:xfrm>
            <a:off x="6114550" y="1336550"/>
            <a:ext cx="26716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Kvednatunet</a:t>
            </a:r>
            <a:r>
              <a:rPr lang="nb-N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Omsorgsboliger for demensrammede og dagavdeling </a:t>
            </a:r>
          </a:p>
        </p:txBody>
      </p:sp>
      <p:cxnSp>
        <p:nvCxnSpPr>
          <p:cNvPr id="20" name="Buet linje 19">
            <a:extLst>
              <a:ext uri="{FF2B5EF4-FFF2-40B4-BE49-F238E27FC236}">
                <a16:creationId xmlns:a16="http://schemas.microsoft.com/office/drawing/2014/main" xmlns="" id="{39DA9501-68C5-2D46-88A7-7DF43C4324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19804" y="-1812858"/>
            <a:ext cx="206760" cy="5865308"/>
          </a:xfrm>
          <a:prstGeom prst="curvedConnector3">
            <a:avLst>
              <a:gd name="adj1" fmla="val -398988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Buet linje 35">
            <a:extLst>
              <a:ext uri="{FF2B5EF4-FFF2-40B4-BE49-F238E27FC236}">
                <a16:creationId xmlns:a16="http://schemas.microsoft.com/office/drawing/2014/main" xmlns="" id="{7E899D9C-8D27-B342-9431-6F39AEC4A7A3}"/>
              </a:ext>
            </a:extLst>
          </p:cNvPr>
          <p:cNvCxnSpPr>
            <a:cxnSpLocks/>
          </p:cNvCxnSpPr>
          <p:nvPr/>
        </p:nvCxnSpPr>
        <p:spPr>
          <a:xfrm rot="5400000">
            <a:off x="5382576" y="2694435"/>
            <a:ext cx="2010703" cy="1335820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Buet linje 37">
            <a:extLst>
              <a:ext uri="{FF2B5EF4-FFF2-40B4-BE49-F238E27FC236}">
                <a16:creationId xmlns:a16="http://schemas.microsoft.com/office/drawing/2014/main" xmlns="" id="{4B5AA4B9-3104-734B-989F-2AAE08511028}"/>
              </a:ext>
            </a:extLst>
          </p:cNvPr>
          <p:cNvCxnSpPr>
            <a:stCxn id="5" idx="1"/>
          </p:cNvCxnSpPr>
          <p:nvPr/>
        </p:nvCxnSpPr>
        <p:spPr>
          <a:xfrm rot="10800000">
            <a:off x="789936" y="2075214"/>
            <a:ext cx="1937363" cy="2186686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3513" y="772750"/>
            <a:ext cx="3800475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311700" y="309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Hvordan arbeider vi? 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311700" y="1223659"/>
            <a:ext cx="8520600" cy="33844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v"/>
            </a:pPr>
            <a:r>
              <a:rPr lang="nb-NO" dirty="0">
                <a:latin typeface="Cambria" panose="02040503050406030204" pitchFamily="18" charset="0"/>
              </a:rPr>
              <a:t>Personsentrert perspektiv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Fokus på mestring </a:t>
            </a:r>
          </a:p>
          <a:p>
            <a:pPr lvl="1">
              <a:spcBef>
                <a:spcPts val="0"/>
              </a:spcBef>
            </a:pPr>
            <a:r>
              <a:rPr lang="nb-NO" dirty="0">
                <a:latin typeface="Cambria" panose="02040503050406030204" pitchFamily="18" charset="0"/>
              </a:rPr>
              <a:t>Brukerinvolvering</a:t>
            </a:r>
          </a:p>
          <a:p>
            <a:pPr lvl="1">
              <a:spcBef>
                <a:spcPts val="0"/>
              </a:spcBef>
            </a:pPr>
            <a:r>
              <a:rPr lang="nb-NO" b="1" dirty="0">
                <a:latin typeface="Cambria" panose="02040503050406030204" pitchFamily="18" charset="0"/>
              </a:rPr>
              <a:t>Deltakelse på egne premisser</a:t>
            </a:r>
          </a:p>
          <a:p>
            <a:pPr marL="596900" lvl="1" indent="0">
              <a:spcBef>
                <a:spcPts val="0"/>
              </a:spcBef>
              <a:buNone/>
            </a:pPr>
            <a:endParaRPr lang="nb-NO" b="1" dirty="0">
              <a:latin typeface="Cambria" panose="02040503050406030204" pitchFamily="18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itchFamily="2" charset="2"/>
              <a:buChar char="v"/>
            </a:pPr>
            <a:r>
              <a:rPr lang="no" dirty="0">
                <a:latin typeface="Cambria" panose="02040503050406030204" pitchFamily="18" charset="0"/>
              </a:rPr>
              <a:t>Vår yrkesrolle</a:t>
            </a:r>
          </a:p>
          <a:p>
            <a:pPr lvl="1">
              <a:spcBef>
                <a:spcPts val="0"/>
              </a:spcBef>
              <a:buSzPts val="1800"/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Individuell musikkterapi</a:t>
            </a:r>
          </a:p>
          <a:p>
            <a:pPr lvl="1">
              <a:spcBef>
                <a:spcPts val="0"/>
              </a:spcBef>
              <a:buSzPts val="1800"/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Musikkterapi i gruppe </a:t>
            </a:r>
          </a:p>
          <a:p>
            <a:pPr lvl="1">
              <a:spcBef>
                <a:spcPts val="0"/>
              </a:spcBef>
              <a:buSzPts val="1800"/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Større arrangementer </a:t>
            </a:r>
          </a:p>
          <a:p>
            <a:pPr lvl="1">
              <a:spcBef>
                <a:spcPts val="0"/>
              </a:spcBef>
              <a:buSzPts val="1800"/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Indirekte arbeid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itchFamily="2" charset="2"/>
              <a:buChar char="v"/>
            </a:pPr>
            <a:endParaRPr lang="no" dirty="0">
              <a:latin typeface="Cambria" panose="02040503050406030204" pitchFamily="18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 dirty="0">
              <a:latin typeface="Cambria" panose="02040503050406030204" pitchFamily="18" charset="0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87" name="Google Shape;87;p16"/>
          <p:cNvSpPr txBox="1"/>
          <p:nvPr/>
        </p:nvSpPr>
        <p:spPr>
          <a:xfrm>
            <a:off x="0" y="246491"/>
            <a:ext cx="3000000" cy="63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311700" y="322750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/>
              <a:t>Leve hele livet</a:t>
            </a:r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2957973" cy="13979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nb-NO" dirty="0">
                <a:latin typeface="Cambria" panose="02040503050406030204" pitchFamily="18" charset="0"/>
              </a:rPr>
              <a:t>Aktivitet og fellesskap </a:t>
            </a:r>
          </a:p>
          <a:p>
            <a:pPr marL="742950" lvl="1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En time ønsket aktivitet </a:t>
            </a:r>
          </a:p>
          <a:p>
            <a:pPr marL="742950" lvl="1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nb-NO" dirty="0">
                <a:latin typeface="Cambria" panose="02040503050406030204" pitchFamily="18" charset="0"/>
              </a:rPr>
              <a:t>Generasjonsmøter </a:t>
            </a:r>
          </a:p>
          <a:p>
            <a:pPr marL="457200" lvl="1" indent="0">
              <a:spcBef>
                <a:spcPts val="0"/>
              </a:spcBef>
              <a:buNone/>
            </a:pPr>
            <a:endParaRPr lang="nb-NO" dirty="0">
              <a:latin typeface="Cambria" panose="02040503050406030204" pitchFamily="18" charset="0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8" name="Google Shape;96;p17">
            <a:extLst>
              <a:ext uri="{FF2B5EF4-FFF2-40B4-BE49-F238E27FC236}">
                <a16:creationId xmlns:a16="http://schemas.microsoft.com/office/drawing/2014/main" xmlns="" id="{3F10C00C-DE3A-1943-90A1-646C47A04D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3091" y="1154050"/>
            <a:ext cx="2336800" cy="3057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5;p17">
            <a:extLst>
              <a:ext uri="{FF2B5EF4-FFF2-40B4-BE49-F238E27FC236}">
                <a16:creationId xmlns:a16="http://schemas.microsoft.com/office/drawing/2014/main" xmlns="" id="{F936769A-0719-2645-A11F-21569843541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6936" y="1154050"/>
            <a:ext cx="2373746" cy="3057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xmlns="" id="{6F4D548C-DB04-2A48-A368-C5EBF47FB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305" y="2275756"/>
            <a:ext cx="2581368" cy="19360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529D3A05-3328-8B4E-A662-C9EAAF75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Leve hele livet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BE689B38-46B3-814C-B554-56BC3311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330" y="1763360"/>
            <a:ext cx="3911957" cy="1706477"/>
          </a:xfrm>
        </p:spPr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endParaRPr lang="nb-NO" sz="1800" dirty="0">
              <a:latin typeface="Cambria" panose="02040503050406030204" pitchFamily="18" charset="0"/>
            </a:endParaRPr>
          </a:p>
          <a:p>
            <a:pPr marL="742950" lvl="1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nb-NO" sz="1800" dirty="0">
                <a:latin typeface="Cambria" panose="02040503050406030204" pitchFamily="18" charset="0"/>
              </a:rPr>
              <a:t>Rom for tro og livssyn </a:t>
            </a:r>
          </a:p>
          <a:p>
            <a:pPr marL="742950" lvl="1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nb-NO" sz="1800" dirty="0">
                <a:latin typeface="Cambria" panose="02040503050406030204" pitchFamily="18" charset="0"/>
              </a:rPr>
              <a:t>Dagaktivitet for demensrammede </a:t>
            </a:r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xmlns="" id="{24D6F0F7-10BE-A94B-A8B4-2EDE719CE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5115" y="2616599"/>
            <a:ext cx="3545356" cy="1994263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xmlns="" id="{3CD51CD5-98DC-964F-B0B0-B23F49768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011" y="212743"/>
            <a:ext cx="3075565" cy="230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61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0799" y="178988"/>
            <a:ext cx="2526100" cy="19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FEF54DBB-6B8D-AB4A-8B69-40DF1EFDAA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582"/>
          <a:stretch/>
        </p:blipFill>
        <p:spPr>
          <a:xfrm>
            <a:off x="6230799" y="2229495"/>
            <a:ext cx="2526100" cy="231526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21838195-8D50-3348-85DC-5880DC097E40}"/>
              </a:ext>
            </a:extLst>
          </p:cNvPr>
          <p:cNvSpPr/>
          <p:nvPr/>
        </p:nvSpPr>
        <p:spPr>
          <a:xfrm>
            <a:off x="-132824" y="2093463"/>
            <a:ext cx="3228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b-NO" sz="2400" dirty="0">
                <a:latin typeface="Cambria" panose="02040503050406030204" pitchFamily="18" charset="0"/>
              </a:rPr>
              <a:t>Delta i samfunnet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b-NO" sz="2400" dirty="0">
                <a:latin typeface="Cambria" panose="02040503050406030204" pitchFamily="18" charset="0"/>
              </a:rPr>
              <a:t>Samlokalisering 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xmlns="" id="{882361E9-A53F-294D-8205-DFA041823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09925"/>
            <a:ext cx="2783586" cy="779966"/>
          </a:xfrm>
        </p:spPr>
        <p:txBody>
          <a:bodyPr/>
          <a:lstStyle/>
          <a:p>
            <a:pPr algn="ctr"/>
            <a:r>
              <a:rPr lang="nb-NO" dirty="0"/>
              <a:t>Leve hele livet 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xmlns="" id="{5B171414-3F01-1D4B-A164-28B5F118E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53097" y="937133"/>
            <a:ext cx="2366367" cy="31551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311700" y="309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dirty="0"/>
              <a:t>Takk for oss! </a:t>
            </a:r>
            <a:endParaRPr dirty="0"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 dirty="0"/>
              <a:t>Kontaktinformasjon: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 dirty="0"/>
              <a:t>Sandra Thorstensen (Straume bu og servicesenter): </a:t>
            </a:r>
            <a:r>
              <a:rPr lang="no" u="sng" dirty="0">
                <a:solidFill>
                  <a:schemeClr val="hlink"/>
                </a:solidFill>
                <a:hlinkClick r:id="rId3"/>
              </a:rPr>
              <a:t>Sandra.thorstensen@fjell.kommune.no</a:t>
            </a:r>
            <a:r>
              <a:rPr lang="no" dirty="0"/>
              <a:t> , 47607325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 dirty="0"/>
              <a:t>Guri Gjermstad Dypvik (Fjell Sjukeheim):                    </a:t>
            </a:r>
            <a:r>
              <a:rPr lang="no" u="sng" dirty="0">
                <a:solidFill>
                  <a:schemeClr val="hlink"/>
                </a:solidFill>
                <a:hlinkClick r:id="rId4"/>
              </a:rPr>
              <a:t>Guri.dypvik@fjell.kommune.no</a:t>
            </a:r>
            <a:r>
              <a:rPr lang="no" dirty="0"/>
              <a:t> , </a:t>
            </a:r>
            <a:r>
              <a:rPr lang="nb-NO" dirty="0"/>
              <a:t>95966276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dirty="0"/>
              <a:t>Camilla Hay (Kvednatunet): </a:t>
            </a:r>
            <a:br>
              <a:rPr lang="no" dirty="0"/>
            </a:br>
            <a:r>
              <a:rPr lang="no" u="sng" dirty="0">
                <a:solidFill>
                  <a:schemeClr val="accent5"/>
                </a:solidFill>
                <a:hlinkClick r:id="rId5"/>
              </a:rPr>
              <a:t>Camilla.hay@fjell.kommune.no</a:t>
            </a:r>
            <a:r>
              <a:rPr lang="no" dirty="0"/>
              <a:t> , 94795603</a:t>
            </a:r>
            <a:endParaRPr dirty="0"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8125" y="534625"/>
            <a:ext cx="2324100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1024</Words>
  <Application>Microsoft Office PowerPoint</Application>
  <PresentationFormat>Skjermfremvisning (16:9)</PresentationFormat>
  <Paragraphs>119</Paragraphs>
  <Slides>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5" baseType="lpstr">
      <vt:lpstr>Arial</vt:lpstr>
      <vt:lpstr>Economica</vt:lpstr>
      <vt:lpstr>Courier New</vt:lpstr>
      <vt:lpstr>Times New Roman</vt:lpstr>
      <vt:lpstr>Cambria</vt:lpstr>
      <vt:lpstr>Open Sans</vt:lpstr>
      <vt:lpstr>Wingdings</vt:lpstr>
      <vt:lpstr>Luxe</vt:lpstr>
      <vt:lpstr>    </vt:lpstr>
      <vt:lpstr>PowerPoint-presentasjon</vt:lpstr>
      <vt:lpstr>Hvordan arbeider vi? </vt:lpstr>
      <vt:lpstr>Leve hele livet</vt:lpstr>
      <vt:lpstr>Leve hele livet </vt:lpstr>
      <vt:lpstr>Leve hele livet </vt:lpstr>
      <vt:lpstr>Takk for oss!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Nilsen Bente</dc:creator>
  <cp:lastModifiedBy>Nilsen Bente</cp:lastModifiedBy>
  <cp:revision>23</cp:revision>
  <dcterms:modified xsi:type="dcterms:W3CDTF">2019-03-07T07:43:27Z</dcterms:modified>
</cp:coreProperties>
</file>