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29"/>
  </p:notesMasterIdLst>
  <p:handoutMasterIdLst>
    <p:handoutMasterId r:id="rId30"/>
  </p:handoutMasterIdLst>
  <p:sldIdLst>
    <p:sldId id="318" r:id="rId5"/>
    <p:sldId id="321" r:id="rId6"/>
    <p:sldId id="323" r:id="rId7"/>
    <p:sldId id="360" r:id="rId8"/>
    <p:sldId id="366" r:id="rId9"/>
    <p:sldId id="353" r:id="rId10"/>
    <p:sldId id="362" r:id="rId11"/>
    <p:sldId id="363" r:id="rId12"/>
    <p:sldId id="364" r:id="rId13"/>
    <p:sldId id="365" r:id="rId14"/>
    <p:sldId id="359" r:id="rId15"/>
    <p:sldId id="351" r:id="rId16"/>
    <p:sldId id="352" r:id="rId17"/>
    <p:sldId id="361" r:id="rId18"/>
    <p:sldId id="349" r:id="rId19"/>
    <p:sldId id="347" r:id="rId20"/>
    <p:sldId id="325" r:id="rId21"/>
    <p:sldId id="319" r:id="rId22"/>
    <p:sldId id="329" r:id="rId23"/>
    <p:sldId id="330" r:id="rId24"/>
    <p:sldId id="331" r:id="rId25"/>
    <p:sldId id="344" r:id="rId26"/>
    <p:sldId id="332" r:id="rId27"/>
    <p:sldId id="337" r:id="rId28"/>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C1C0"/>
    <a:srgbClr val="FF7F24"/>
    <a:srgbClr val="99E5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63097" autoAdjust="0"/>
  </p:normalViewPr>
  <p:slideViewPr>
    <p:cSldViewPr snapToGrid="0">
      <p:cViewPr varScale="1">
        <p:scale>
          <a:sx n="28" d="100"/>
          <a:sy n="28" d="100"/>
        </p:scale>
        <p:origin x="-143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n-NO"/>
          </a:p>
        </p:txBody>
      </p:sp>
      <p:sp>
        <p:nvSpPr>
          <p:cNvPr id="3" name="Plassholder for dato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FFE240C-0CF7-4B8B-8613-D2518CCDC244}" type="datetimeFigureOut">
              <a:rPr lang="nn-NO" smtClean="0"/>
              <a:t>21.05.2019</a:t>
            </a:fld>
            <a:endParaRPr lang="nn-NO"/>
          </a:p>
        </p:txBody>
      </p:sp>
      <p:sp>
        <p:nvSpPr>
          <p:cNvPr id="4" name="Plassholder for bunntekst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nn-NO"/>
          </a:p>
        </p:txBody>
      </p:sp>
      <p:sp>
        <p:nvSpPr>
          <p:cNvPr id="5" name="Plassholder for lysbildenumm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405B9F2F-5DF4-45C7-9264-10121EEED8A1}" type="slidenum">
              <a:rPr lang="nn-NO" smtClean="0"/>
              <a:t>‹#›</a:t>
            </a:fld>
            <a:endParaRPr lang="nn-NO"/>
          </a:p>
        </p:txBody>
      </p:sp>
    </p:spTree>
    <p:extLst>
      <p:ext uri="{BB962C8B-B14F-4D97-AF65-F5344CB8AC3E}">
        <p14:creationId xmlns:p14="http://schemas.microsoft.com/office/powerpoint/2010/main" val="555593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6D4E8F0-04B6-4B93-82FA-061738392192}" type="datetimeFigureOut">
              <a:rPr lang="nb-NO" smtClean="0"/>
              <a:t>21.05.2019</a:t>
            </a:fld>
            <a:endParaRPr lang="nb-NO"/>
          </a:p>
        </p:txBody>
      </p:sp>
      <p:sp>
        <p:nvSpPr>
          <p:cNvPr id="4" name="Plassholder for lysbilde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4ABFAE0-3500-4E85-90B3-D2F8B07B91FE}" type="slidenum">
              <a:rPr lang="nb-NO" smtClean="0"/>
              <a:t>‹#›</a:t>
            </a:fld>
            <a:endParaRPr lang="nb-NO"/>
          </a:p>
        </p:txBody>
      </p:sp>
    </p:spTree>
    <p:extLst>
      <p:ext uri="{BB962C8B-B14F-4D97-AF65-F5344CB8AC3E}">
        <p14:creationId xmlns:p14="http://schemas.microsoft.com/office/powerpoint/2010/main" val="74722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innsyn.onacos.no/flora/wfinnsyn.ashx?response=journalpost_detaljer&amp;journalpostid=2018017810&amp;"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1</a:t>
            </a:fld>
            <a:endParaRPr lang="nb-NO"/>
          </a:p>
        </p:txBody>
      </p:sp>
    </p:spTree>
    <p:extLst>
      <p:ext uri="{BB962C8B-B14F-4D97-AF65-F5344CB8AC3E}">
        <p14:creationId xmlns:p14="http://schemas.microsoft.com/office/powerpoint/2010/main" val="2556161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Viktig for oss</a:t>
            </a:r>
            <a:r>
              <a:rPr lang="nb-NO" baseline="0" dirty="0" smtClean="0"/>
              <a:t> å ha </a:t>
            </a:r>
            <a:r>
              <a:rPr lang="nb-NO" baseline="0" dirty="0" err="1" smtClean="0"/>
              <a:t>ein</a:t>
            </a:r>
            <a:r>
              <a:rPr lang="nb-NO" baseline="0" dirty="0" smtClean="0"/>
              <a:t> </a:t>
            </a:r>
            <a:r>
              <a:rPr lang="nb-NO" baseline="0" dirty="0" err="1" smtClean="0"/>
              <a:t>forutsigbarheit</a:t>
            </a:r>
            <a:endParaRPr lang="nb-NO" baseline="0" dirty="0" smtClean="0"/>
          </a:p>
          <a:p>
            <a:endParaRPr lang="nb-NO" baseline="0" dirty="0" smtClean="0"/>
          </a:p>
          <a:p>
            <a:r>
              <a:rPr lang="nb-NO" baseline="0" dirty="0" err="1" smtClean="0"/>
              <a:t>Midlane</a:t>
            </a:r>
            <a:r>
              <a:rPr lang="nb-NO" baseline="0" dirty="0" smtClean="0"/>
              <a:t> går direkte til aktivitet og </a:t>
            </a:r>
            <a:r>
              <a:rPr lang="nb-NO" baseline="0" dirty="0" err="1" smtClean="0"/>
              <a:t>tilbod</a:t>
            </a:r>
            <a:r>
              <a:rPr lang="nb-NO" baseline="0" dirty="0" smtClean="0"/>
              <a:t> for barn, unge og </a:t>
            </a:r>
            <a:r>
              <a:rPr lang="nb-NO" baseline="0" dirty="0" err="1" smtClean="0"/>
              <a:t>familiar</a:t>
            </a:r>
            <a:r>
              <a:rPr lang="nb-NO" baseline="0" dirty="0" smtClean="0"/>
              <a:t>, med andre ord direkte til </a:t>
            </a:r>
            <a:r>
              <a:rPr lang="nb-NO" baseline="0" dirty="0" err="1" smtClean="0"/>
              <a:t>organisasjonane</a:t>
            </a:r>
            <a:r>
              <a:rPr lang="nb-NO" baseline="0" dirty="0" smtClean="0"/>
              <a:t>.</a:t>
            </a:r>
          </a:p>
          <a:p>
            <a:endParaRPr lang="nb-NO" baseline="0" dirty="0" smtClean="0"/>
          </a:p>
          <a:p>
            <a:r>
              <a:rPr lang="nb-NO" baseline="0" dirty="0" smtClean="0"/>
              <a:t>I tillegg er det mange organisasjoner som sjølve </a:t>
            </a:r>
            <a:r>
              <a:rPr lang="nb-NO" baseline="0" dirty="0" err="1" smtClean="0"/>
              <a:t>søkjer</a:t>
            </a:r>
            <a:r>
              <a:rPr lang="nb-NO" baseline="0" dirty="0" smtClean="0"/>
              <a:t> </a:t>
            </a:r>
            <a:r>
              <a:rPr lang="nb-NO" baseline="0" dirty="0" err="1" smtClean="0"/>
              <a:t>inkluderingsmidlar</a:t>
            </a:r>
            <a:r>
              <a:rPr lang="nb-NO" baseline="0" dirty="0" smtClean="0"/>
              <a:t>, </a:t>
            </a:r>
            <a:r>
              <a:rPr lang="nb-NO" baseline="0" dirty="0" err="1" smtClean="0"/>
              <a:t>noko</a:t>
            </a:r>
            <a:r>
              <a:rPr lang="nb-NO" baseline="0" dirty="0" smtClean="0"/>
              <a:t> som er svært positiv, døme;</a:t>
            </a:r>
          </a:p>
          <a:p>
            <a:endParaRPr lang="nb-NO" baseline="0" dirty="0" smtClean="0"/>
          </a:p>
          <a:p>
            <a:r>
              <a:rPr lang="nb-NO" baseline="0" dirty="0" smtClean="0"/>
              <a:t>Flora Røde Kors, SK Handball, NOSFO, Askrova </a:t>
            </a:r>
            <a:r>
              <a:rPr lang="nb-NO" baseline="0" dirty="0" err="1" smtClean="0"/>
              <a:t>Grandalag</a:t>
            </a:r>
            <a:r>
              <a:rPr lang="nb-NO" baseline="0" dirty="0" smtClean="0"/>
              <a:t>, Krokane og Florø Sanitetslag og </a:t>
            </a:r>
            <a:r>
              <a:rPr lang="nb-NO" baseline="0" dirty="0" err="1" smtClean="0"/>
              <a:t>fleire</a:t>
            </a:r>
            <a:r>
              <a:rPr lang="nb-NO" baseline="0" dirty="0" smtClean="0"/>
              <a:t>…</a:t>
            </a:r>
          </a:p>
          <a:p>
            <a:endParaRPr lang="nb-NO" baseline="0" dirty="0" smtClean="0"/>
          </a:p>
          <a:p>
            <a:endParaRPr lang="nb-NO" baseline="0" dirty="0" smtClean="0"/>
          </a:p>
          <a:p>
            <a:endParaRPr lang="nb-NO" baseline="0" dirty="0" smtClean="0"/>
          </a:p>
          <a:p>
            <a:endParaRPr lang="nn-NO" dirty="0"/>
          </a:p>
        </p:txBody>
      </p:sp>
      <p:sp>
        <p:nvSpPr>
          <p:cNvPr id="4" name="Plassholder for lysbildenummer 3"/>
          <p:cNvSpPr>
            <a:spLocks noGrp="1"/>
          </p:cNvSpPr>
          <p:nvPr>
            <p:ph type="sldNum" sz="quarter" idx="10"/>
          </p:nvPr>
        </p:nvSpPr>
        <p:spPr/>
        <p:txBody>
          <a:bodyPr/>
          <a:lstStyle/>
          <a:p>
            <a:fld id="{44ABFAE0-3500-4E85-90B3-D2F8B07B91FE}" type="slidenum">
              <a:rPr lang="nb-NO" smtClean="0"/>
              <a:t>11</a:t>
            </a:fld>
            <a:endParaRPr lang="nb-NO"/>
          </a:p>
        </p:txBody>
      </p:sp>
    </p:spTree>
    <p:extLst>
      <p:ext uri="{BB962C8B-B14F-4D97-AF65-F5344CB8AC3E}">
        <p14:creationId xmlns:p14="http://schemas.microsoft.com/office/powerpoint/2010/main" val="887962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285750" indent="-285750">
              <a:buFont typeface="Arial" panose="020B0604020202020204" pitchFamily="34" charset="0"/>
              <a:buChar char="•"/>
            </a:pPr>
            <a:r>
              <a:rPr lang="nn-NO" sz="1200" dirty="0" smtClean="0"/>
              <a:t>2018:	Fekk vi Barnefattigdomsmidlar av bystyret (300 000,-) + </a:t>
            </a:r>
            <a:r>
              <a:rPr lang="nn-NO" sz="1200" dirty="0" err="1" smtClean="0"/>
              <a:t>BufDir</a:t>
            </a:r>
            <a:r>
              <a:rPr lang="nn-NO" sz="1200" dirty="0" smtClean="0"/>
              <a:t>, Gjensidigestiftlesen og eigne </a:t>
            </a:r>
            <a:r>
              <a:rPr lang="nn-NO" sz="1200" dirty="0" err="1" smtClean="0"/>
              <a:t>inkluderingsmidlar</a:t>
            </a:r>
            <a:r>
              <a:rPr lang="nn-NO" sz="1200" dirty="0" smtClean="0"/>
              <a:t>: totalt ca. kr 700 000,- i 2018</a:t>
            </a:r>
          </a:p>
          <a:p>
            <a:r>
              <a:rPr lang="nn-NO" sz="1200" dirty="0" smtClean="0"/>
              <a:t> 	Med Vågsøy kommune blei med i KS- nettverket «Aktiv fritid for barn og unge (3 	samlingar i Oslo, juni, oktober og sist i januar 2019)</a:t>
            </a:r>
          </a:p>
          <a:p>
            <a:r>
              <a:rPr lang="nn-NO" sz="1200" dirty="0" smtClean="0"/>
              <a:t>	Hausten 2018 vart det gjort eit vedtak i </a:t>
            </a:r>
            <a:r>
              <a:rPr lang="nn-NO" sz="1200" dirty="0" err="1" smtClean="0"/>
              <a:t>levekårsutvalet</a:t>
            </a:r>
            <a:r>
              <a:rPr lang="nn-NO" sz="1200" dirty="0" smtClean="0"/>
              <a:t> som forankra arbeidet med </a:t>
            </a:r>
            <a:r>
              <a:rPr lang="nn-NO" sz="1200" dirty="0" err="1" smtClean="0"/>
              <a:t>fritiserklæringen</a:t>
            </a:r>
            <a:r>
              <a:rPr lang="nn-NO" sz="1200" dirty="0" smtClean="0"/>
              <a:t>: </a:t>
            </a:r>
            <a:r>
              <a:rPr lang="nn-NO" sz="1200" u="sng" dirty="0" smtClean="0">
                <a:hlinkClick r:id="rId3"/>
              </a:rPr>
              <a:t>https://innsyn.onacos.no/flora/wfinnsyn.ashx?response=journalpost_detaljer&amp;journalpostid=2018017810&amp;</a:t>
            </a:r>
            <a:endParaRPr lang="nn-NO" sz="1200" u="sng" dirty="0" smtClean="0"/>
          </a:p>
          <a:p>
            <a:endParaRPr lang="nn-NO" dirty="0"/>
          </a:p>
        </p:txBody>
      </p:sp>
      <p:sp>
        <p:nvSpPr>
          <p:cNvPr id="4" name="Plassholder for lysbildenummer 3"/>
          <p:cNvSpPr>
            <a:spLocks noGrp="1"/>
          </p:cNvSpPr>
          <p:nvPr>
            <p:ph type="sldNum" sz="quarter" idx="10"/>
          </p:nvPr>
        </p:nvSpPr>
        <p:spPr/>
        <p:txBody>
          <a:bodyPr/>
          <a:lstStyle/>
          <a:p>
            <a:fld id="{F3AAF7AC-B399-4B42-92BF-38EBE30F5993}" type="slidenum">
              <a:rPr lang="nn-NO" smtClean="0"/>
              <a:t>12</a:t>
            </a:fld>
            <a:endParaRPr lang="nn-NO" dirty="0"/>
          </a:p>
        </p:txBody>
      </p:sp>
    </p:spTree>
    <p:extLst>
      <p:ext uri="{BB962C8B-B14F-4D97-AF65-F5344CB8AC3E}">
        <p14:creationId xmlns:p14="http://schemas.microsoft.com/office/powerpoint/2010/main" val="383547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n-NO"/>
          </a:p>
        </p:txBody>
      </p:sp>
      <p:sp>
        <p:nvSpPr>
          <p:cNvPr id="4" name="Plassholder for lysbildenummer 3"/>
          <p:cNvSpPr>
            <a:spLocks noGrp="1"/>
          </p:cNvSpPr>
          <p:nvPr>
            <p:ph type="sldNum" sz="quarter" idx="10"/>
          </p:nvPr>
        </p:nvSpPr>
        <p:spPr/>
        <p:txBody>
          <a:bodyPr/>
          <a:lstStyle/>
          <a:p>
            <a:fld id="{44ABFAE0-3500-4E85-90B3-D2F8B07B91FE}" type="slidenum">
              <a:rPr lang="nb-NO" smtClean="0"/>
              <a:t>13</a:t>
            </a:fld>
            <a:endParaRPr lang="nb-NO"/>
          </a:p>
        </p:txBody>
      </p:sp>
    </p:spTree>
    <p:extLst>
      <p:ext uri="{BB962C8B-B14F-4D97-AF65-F5344CB8AC3E}">
        <p14:creationId xmlns:p14="http://schemas.microsoft.com/office/powerpoint/2010/main" val="3893882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Kompetanse</a:t>
            </a:r>
            <a:r>
              <a:rPr lang="nn-NO" baseline="0" dirty="0" smtClean="0"/>
              <a:t> (</a:t>
            </a:r>
            <a:r>
              <a:rPr lang="nb-NO" sz="1200" dirty="0" smtClean="0"/>
              <a:t>forankring i kommunen, frivillige </a:t>
            </a:r>
            <a:r>
              <a:rPr lang="nb-NO" sz="1200" dirty="0" err="1" smtClean="0"/>
              <a:t>organisasjonar</a:t>
            </a:r>
            <a:r>
              <a:rPr lang="nb-NO" sz="1200" dirty="0" smtClean="0"/>
              <a:t> sine </a:t>
            </a:r>
            <a:r>
              <a:rPr lang="nb-NO" sz="1200" dirty="0" err="1" smtClean="0"/>
              <a:t>aktivitetsleiarar</a:t>
            </a:r>
            <a:r>
              <a:rPr lang="nb-NO" sz="1200" dirty="0" smtClean="0"/>
              <a:t> og </a:t>
            </a:r>
            <a:r>
              <a:rPr lang="nb-NO" sz="1200" dirty="0" err="1" smtClean="0"/>
              <a:t>tillitsvalde</a:t>
            </a:r>
            <a:r>
              <a:rPr lang="nb-NO" sz="1200" dirty="0" smtClean="0"/>
              <a:t> på inkludering, </a:t>
            </a:r>
            <a:r>
              <a:rPr lang="nb-NO" sz="1200" dirty="0" err="1" smtClean="0"/>
              <a:t>fleirkultur</a:t>
            </a:r>
            <a:r>
              <a:rPr lang="nb-NO" sz="1200" dirty="0" smtClean="0"/>
              <a:t> og </a:t>
            </a:r>
            <a:r>
              <a:rPr lang="nb-NO" sz="1200" dirty="0" err="1" smtClean="0"/>
              <a:t>korleis</a:t>
            </a:r>
            <a:r>
              <a:rPr lang="nb-NO" sz="1200" dirty="0" smtClean="0"/>
              <a:t> </a:t>
            </a:r>
            <a:r>
              <a:rPr lang="nb-NO" sz="1200" dirty="0" err="1" smtClean="0"/>
              <a:t>behalde</a:t>
            </a:r>
            <a:r>
              <a:rPr lang="nb-NO" sz="1200" dirty="0" smtClean="0"/>
              <a:t> på </a:t>
            </a:r>
            <a:r>
              <a:rPr lang="nb-NO" sz="1200" dirty="0" err="1" smtClean="0"/>
              <a:t>personar</a:t>
            </a:r>
            <a:r>
              <a:rPr lang="nb-NO" sz="1200" dirty="0" smtClean="0"/>
              <a:t> med migrasjonsbakgrunn. </a:t>
            </a:r>
            <a:r>
              <a:rPr lang="nb-NO" sz="1200" dirty="0" err="1" smtClean="0"/>
              <a:t>Ekskluderar</a:t>
            </a:r>
            <a:r>
              <a:rPr lang="nb-NO" sz="1200" dirty="0" smtClean="0"/>
              <a:t> barn og unge)</a:t>
            </a:r>
          </a:p>
          <a:p>
            <a:endParaRPr lang="nb-NO" sz="1200" dirty="0" smtClean="0"/>
          </a:p>
          <a:p>
            <a:r>
              <a:rPr lang="nb-NO" sz="1200" dirty="0" smtClean="0"/>
              <a:t>PAUSE!!!!</a:t>
            </a:r>
            <a:endParaRPr lang="nb-NO" dirty="0" smtClean="0"/>
          </a:p>
        </p:txBody>
      </p:sp>
      <p:sp>
        <p:nvSpPr>
          <p:cNvPr id="4" name="Plassholder for lysbildenummer 3"/>
          <p:cNvSpPr>
            <a:spLocks noGrp="1"/>
          </p:cNvSpPr>
          <p:nvPr>
            <p:ph type="sldNum" sz="quarter" idx="10"/>
          </p:nvPr>
        </p:nvSpPr>
        <p:spPr/>
        <p:txBody>
          <a:bodyPr/>
          <a:lstStyle/>
          <a:p>
            <a:fld id="{44ABFAE0-3500-4E85-90B3-D2F8B07B91FE}" type="slidenum">
              <a:rPr lang="nb-NO" smtClean="0"/>
              <a:t>14</a:t>
            </a:fld>
            <a:endParaRPr lang="nb-NO"/>
          </a:p>
        </p:txBody>
      </p:sp>
    </p:spTree>
    <p:extLst>
      <p:ext uri="{BB962C8B-B14F-4D97-AF65-F5344CB8AC3E}">
        <p14:creationId xmlns:p14="http://schemas.microsoft.com/office/powerpoint/2010/main" val="2191225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På nasjonalt nivå ser man at det er en økt risiko for barnefattigdom i husholdning med visse kjennetegn. </a:t>
            </a:r>
            <a:br>
              <a:rPr lang="nb-NO" dirty="0"/>
            </a:br>
            <a:r>
              <a:rPr lang="nb-NO" dirty="0"/>
              <a:t>Om lag 50% av barna i lavinntektsfamilier har innvandrerbakgrunn, men disse barna utgjør bare ca. 13% av den totale barnegruppen. Dette betyr at denne gruppen er overrepresentert, men innvandring er ikke eneste forklaring til barnefattigdom. (</a:t>
            </a:r>
            <a:r>
              <a:rPr lang="nb-NO" dirty="0" err="1"/>
              <a:t>Omholdt</a:t>
            </a:r>
            <a:r>
              <a:rPr lang="nb-NO" dirty="0"/>
              <a:t> (red) (2016))</a:t>
            </a:r>
          </a:p>
          <a:p>
            <a:r>
              <a:rPr lang="nb-NO" dirty="0"/>
              <a:t>Det er store variasjoner i forekomsten av barnefattigdom mellom ulike fylker og kommer.  Forekomsten av barnefattigdom er høyere i større byer, men er likevel en nasjonal utfordring. </a:t>
            </a:r>
          </a:p>
          <a:p>
            <a:pPr marL="0" marR="0" lvl="0" indent="0" algn="l" defTabSz="457200" rtl="0" eaLnBrk="1" fontAlgn="auto" latinLnBrk="0" hangingPunct="1">
              <a:lnSpc>
                <a:spcPct val="100000"/>
              </a:lnSpc>
              <a:spcBef>
                <a:spcPts val="0"/>
              </a:spcBef>
              <a:spcAft>
                <a:spcPts val="0"/>
              </a:spcAft>
              <a:buClrTx/>
              <a:buSzTx/>
              <a:buFontTx/>
              <a:buNone/>
              <a:tabLst/>
              <a:defRPr/>
            </a:pPr>
            <a:r>
              <a:rPr lang="nb-NO" dirty="0"/>
              <a:t/>
            </a:r>
            <a:br>
              <a:rPr lang="nb-NO" dirty="0"/>
            </a:br>
            <a:r>
              <a:rPr lang="nb-NO" dirty="0"/>
              <a:t>Kilde:</a:t>
            </a:r>
          </a:p>
          <a:p>
            <a:pPr marL="0" marR="0" lvl="0" indent="0" algn="l" defTabSz="457200" rtl="0" eaLnBrk="1" fontAlgn="auto" latinLnBrk="0" hangingPunct="1">
              <a:lnSpc>
                <a:spcPct val="100000"/>
              </a:lnSpc>
              <a:spcBef>
                <a:spcPts val="0"/>
              </a:spcBef>
              <a:spcAft>
                <a:spcPts val="0"/>
              </a:spcAft>
              <a:buClrTx/>
              <a:buSzTx/>
              <a:buFontTx/>
              <a:buNone/>
              <a:tabLst/>
              <a:defRPr/>
            </a:pPr>
            <a:r>
              <a:rPr lang="nb-NO" dirty="0" err="1"/>
              <a:t>Omholdt</a:t>
            </a:r>
            <a:r>
              <a:rPr lang="nb-NO" dirty="0"/>
              <a:t> (red): Økonomi og levekår for ulike lavinntektsgrupper 2016 (https://www.ssb.no/inntekt-og-forbruk/artikler-og-publikasjoner/_attachment/281093))</a:t>
            </a:r>
          </a:p>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15</a:t>
            </a:fld>
            <a:endParaRPr lang="nb-NO"/>
          </a:p>
        </p:txBody>
      </p:sp>
    </p:spTree>
    <p:extLst>
      <p:ext uri="{BB962C8B-B14F-4D97-AF65-F5344CB8AC3E}">
        <p14:creationId xmlns:p14="http://schemas.microsoft.com/office/powerpoint/2010/main" val="1324809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ALLEMED er et initiativ som startet hos frivilligheten. Det var på et debattmøte barnefattigdom i 2013 at frivilligheten ble utfordret til å ta sin del av ansvaret for denne utfordrende samfunnsutviklingen. Det er stadig flere barn i Norge som vokser opp i vedvarende lavinntekt, en utvikling samtlige av de store organisasjonene stod ovenfor og så på med bekymring. Det kan jo da være lett å tenke at dette må stat og kommune ta ansvar for og rette opp i, men på dette møtet ble frivilligheten utfordret til å se på seg selv, og hva de selv kan gjøre for å sørge for at barn og unge ikke blir ekskluderte. Det var jo de som hadde tilbudene som var med på å ekskludere barn og unge.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Frivilligheten  tok denne utfordringen. En arbeidsgruppe gikk sammen og startet arbeidet med det som nå er Nasjonal dugnad mot fattigdom og utenforskap. Målet med dugnaden er at frivilligheten i Norge jobber sammen mot et felles mål om at alle barn og unge skal ha mulighet til å delta i organisert fritidsaktivitet. Spørsmålet de stilte seg var da, hvordan skal vi oppnå dette målet? Jo vi må begynne med å snakke sammen. Og det er det ALLEMED er. Det er et dialog- og handlingsverktøy som skal brukes for å komme frem til konkrete løsninger hos seg selv, med de forutsetningene man har og innenfor det handlingsrommet man kan jobbe i. </a:t>
            </a:r>
          </a:p>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ALLEMED er, som nevnt, et initiativ som startet hos frivilligheten og for frivilligheten som et verktøy som skal brukes for å finne løsninger som senker de økonomiske barrierene for deltakelse.</a:t>
            </a:r>
          </a:p>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
            </a:r>
            <a:br>
              <a:rPr lang="nb-NO" sz="1200" kern="1200" dirty="0">
                <a:solidFill>
                  <a:schemeClr val="tx1"/>
                </a:solidFill>
                <a:effectLst/>
                <a:latin typeface="+mn-lt"/>
                <a:ea typeface="+mn-ea"/>
                <a:cs typeface="+mn-cs"/>
              </a:rPr>
            </a:br>
            <a:r>
              <a:rPr lang="nb-NO" sz="1200" kern="1200" dirty="0">
                <a:solidFill>
                  <a:schemeClr val="tx1"/>
                </a:solidFill>
                <a:effectLst/>
                <a:latin typeface="+mn-lt"/>
                <a:ea typeface="+mn-ea"/>
                <a:cs typeface="+mn-cs"/>
              </a:rPr>
              <a:t>ALLEMED for frivilligheten-verktøyet ble lansert i juni 2016 og brukes aktivt i en rekke store organisasjoner, lag og foreninger, som vist. Men arbeidet med å få ALLE MED kan ikke ligge hos frivilligheten alene. Frivilligheten i Norge er i en særskilt posisjon og er i all hovedsak de som har aktivitetstilbudene som barn og unge skal få mulighet til å være en del av. Og de har et ansvar for å holde kostnadene for deltakelse nede, men de kan ikke være alene med å ha ansvaret for at alle skal få delta i fritidsaktivitet. De trenger å spille på lag med kommunen. Det er de som jobber kommunen som møter ALLE barn. Også de barna som aldri har vært innom frivilligheten. Det er også i kommunen vi har profesjonelle voksne som kjenner til utfordringene i familier som lever i lavinntekt. Det er i kommunen man har trygge voksne som har som sitt fagfelt å snakke med barn. Det er i kommunen man har mange, dyktige fagfolk med en samlet kompetanse som er helt </a:t>
            </a:r>
            <a:r>
              <a:rPr lang="nb-NO" sz="1200" kern="1200" dirty="0" err="1">
                <a:solidFill>
                  <a:schemeClr val="tx1"/>
                </a:solidFill>
                <a:effectLst/>
                <a:latin typeface="+mn-lt"/>
                <a:ea typeface="+mn-ea"/>
                <a:cs typeface="+mn-cs"/>
              </a:rPr>
              <a:t>uunværlig</a:t>
            </a:r>
            <a:r>
              <a:rPr lang="nb-NO" sz="1200" kern="1200" dirty="0">
                <a:solidFill>
                  <a:schemeClr val="tx1"/>
                </a:solidFill>
                <a:effectLst/>
                <a:latin typeface="+mn-lt"/>
                <a:ea typeface="+mn-ea"/>
                <a:cs typeface="+mn-cs"/>
              </a:rPr>
              <a:t> for å få til gode, lokale løsninger, og som kan være brobyggere inn i aktivitetene til frivilligheten. Og slik sikre at barn og unge får delta på aktiviteter på lik linje med andre barn. Og det er nettopp derfor vi vil ha med oss kommunene på den nasjonale dugnaden mot fattigdom og utenforskap blant barn og unge. Og det er derfor vi har laget et ALLEMED-verktøy som er tilpasset til å brukes i kommunen og blant kommunalt ansatte. Det er dere som jobber i kommunene som ser alle barn og dermed kan hjelpe til med å avdekke at noen står utenfor. Det er deres ansatte, som i lærere, helsesøstre, barnehageansatte osv. som kan snakke med barna og spørre dem om hva det er DE vil være med på. Og det er dere som kan være med å bygge bro inn i aktivitetene til frivilligheten.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Vi som jobber med ALLEMED er ikke i tvil om at det er når kommune og frivillighet jobber både med å finne god løsninger hos seg selv og så begynner å snakke med hverandre om hvordan man kan jobbe godt sammen, det er da man virkelig kan  få til gode, langvarige løsninger. Og det er dette ALLEMED-verktøyet kan brukes til.</a:t>
            </a:r>
          </a:p>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16</a:t>
            </a:fld>
            <a:endParaRPr lang="nb-NO"/>
          </a:p>
        </p:txBody>
      </p:sp>
    </p:spTree>
    <p:extLst>
      <p:ext uri="{BB962C8B-B14F-4D97-AF65-F5344CB8AC3E}">
        <p14:creationId xmlns:p14="http://schemas.microsoft.com/office/powerpoint/2010/main" val="2165564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285750" indent="-285750">
              <a:buFont typeface="Arial" panose="020B0604020202020204" pitchFamily="34" charset="0"/>
              <a:buChar char="•"/>
            </a:pPr>
            <a:endParaRPr lang="nb-NO" sz="1200" dirty="0">
              <a:latin typeface="Raleway" panose="020B0003030101060003"/>
            </a:endParaRPr>
          </a:p>
          <a:p>
            <a:pPr marL="285750" indent="-285750">
              <a:buFont typeface="Arial" panose="020B0604020202020204" pitchFamily="34" charset="0"/>
              <a:buChar char="•"/>
            </a:pPr>
            <a:r>
              <a:rPr lang="nb-NO" sz="1200" dirty="0" smtClean="0">
                <a:latin typeface="Raleway" panose="020B0003030101060003"/>
              </a:rPr>
              <a:t>Alle barn, uavhengig av foreldrenes sosiale og økonomiske situasjon, skal ha mulighet til å delta jevnlig i minst én organisert fritidsaktivitet sammen med andre.</a:t>
            </a:r>
          </a:p>
          <a:p>
            <a:pPr marL="285750" indent="-285750">
              <a:buFont typeface="Arial" panose="020B0604020202020204" pitchFamily="34" charset="0"/>
              <a:buChar char="•"/>
            </a:pPr>
            <a:endParaRPr lang="nb-NO" sz="1200" dirty="0" smtClean="0">
              <a:latin typeface="Raleway" panose="020B0003030101060003"/>
            </a:endParaRPr>
          </a:p>
          <a:p>
            <a:pPr marL="285750" indent="-285750">
              <a:buFont typeface="Arial" panose="020B0604020202020204" pitchFamily="34" charset="0"/>
              <a:buChar char="•"/>
            </a:pPr>
            <a:r>
              <a:rPr lang="nb-NO" sz="1200" dirty="0" smtClean="0">
                <a:latin typeface="Raleway" panose="020B0003030101060003"/>
              </a:rPr>
              <a:t>Undertegnet av stat, kommune og frivillighet, og påpeker at vi må legge våre gode krefter sammen. </a:t>
            </a:r>
          </a:p>
          <a:p>
            <a:pPr marL="285750" indent="-285750">
              <a:buFont typeface="Arial" panose="020B0604020202020204" pitchFamily="34" charset="0"/>
              <a:buChar char="•"/>
            </a:pPr>
            <a:endParaRPr lang="nb-NO" sz="1200" dirty="0" smtClean="0">
              <a:latin typeface="Raleway" panose="020B0003030101060003"/>
            </a:endParaRPr>
          </a:p>
          <a:p>
            <a:pPr marL="285750" indent="-285750">
              <a:buFont typeface="Arial" panose="020B0604020202020204" pitchFamily="34" charset="0"/>
              <a:buChar char="•"/>
            </a:pPr>
            <a:r>
              <a:rPr lang="nb-NO" sz="1200" dirty="0" smtClean="0">
                <a:latin typeface="Raleway" panose="020B0003030101060003"/>
              </a:rPr>
              <a:t>Understreker at de gode løsningene for å få barn med finnes lokalt, og oppstår når kommune og frivillighet gjør en innsats både hver for seg og i fellesskap.</a:t>
            </a:r>
          </a:p>
          <a:p>
            <a:pPr marL="285750" indent="-285750">
              <a:buFont typeface="Arial" panose="020B0604020202020204" pitchFamily="34" charset="0"/>
              <a:buChar char="•"/>
            </a:pPr>
            <a:endParaRPr lang="nb-NO" sz="1200" dirty="0" smtClean="0">
              <a:latin typeface="Raleway" panose="020B0003030101060003"/>
            </a:endParaRPr>
          </a:p>
          <a:p>
            <a:pPr marL="285750" indent="-285750">
              <a:buFont typeface="Arial" panose="020B0604020202020204" pitchFamily="34" charset="0"/>
              <a:buChar char="•"/>
            </a:pPr>
            <a:r>
              <a:rPr lang="nb-NO" sz="1200" dirty="0" smtClean="0">
                <a:latin typeface="Raleway" panose="020B0003030101060003"/>
              </a:rPr>
              <a:t>Barn har gjennom FNs barnekonvensjon og norsk lov </a:t>
            </a:r>
            <a:r>
              <a:rPr lang="nb-NO" sz="1200" u="sng" dirty="0" smtClean="0">
                <a:latin typeface="Raleway" panose="020B0003030101060003"/>
              </a:rPr>
              <a:t>rett til å delta i alminnelige skole- og fritidsaktiviteter. </a:t>
            </a:r>
          </a:p>
          <a:p>
            <a:pPr marL="0" indent="0">
              <a:buFont typeface="Arial" panose="020B0604020202020204" pitchFamily="34" charset="0"/>
              <a:buNone/>
            </a:pPr>
            <a:r>
              <a:rPr lang="nb-NO" sz="1200" dirty="0" smtClean="0">
                <a:latin typeface="Raleway" panose="020B0003030101060003"/>
              </a:rPr>
              <a:t>Virkeligheten</a:t>
            </a:r>
          </a:p>
          <a:p>
            <a:pPr marL="285750" indent="-285750">
              <a:buFont typeface="Arial" panose="020B0604020202020204" pitchFamily="34" charset="0"/>
              <a:buChar char="•"/>
            </a:pPr>
            <a:r>
              <a:rPr lang="nb-NO" sz="1200" dirty="0" smtClean="0">
                <a:latin typeface="Raleway" panose="020B0003030101060003"/>
              </a:rPr>
              <a:t>Flere barn og ungdom fra lavinntektsfamilier deltar ikke i fritidsaktiviteter. </a:t>
            </a:r>
          </a:p>
          <a:p>
            <a:pPr marL="285750" indent="-285750">
              <a:buFont typeface="Arial" panose="020B0604020202020204" pitchFamily="34" charset="0"/>
              <a:buChar char="•"/>
            </a:pPr>
            <a:endParaRPr lang="nb-NO" sz="1200" dirty="0" smtClean="0">
              <a:latin typeface="Raleway" panose="020B0003030101060003"/>
            </a:endParaRPr>
          </a:p>
          <a:p>
            <a:pPr marL="285750" indent="-285750">
              <a:buFont typeface="Arial" panose="020B0604020202020204" pitchFamily="34" charset="0"/>
              <a:buChar char="•"/>
            </a:pPr>
            <a:r>
              <a:rPr lang="nb-NO" sz="1200" dirty="0" smtClean="0">
                <a:latin typeface="Raleway" panose="020B0003030101060003"/>
              </a:rPr>
              <a:t>Forskning og vår erfaring viser at fattigdom fører til at barn ekskluderes fra sosiale, kulturelle og idrettslige arenaer.</a:t>
            </a:r>
          </a:p>
          <a:p>
            <a:endParaRPr lang="nn-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17</a:t>
            </a:fld>
            <a:endParaRPr lang="nb-NO"/>
          </a:p>
        </p:txBody>
      </p:sp>
    </p:spTree>
    <p:extLst>
      <p:ext uri="{BB962C8B-B14F-4D97-AF65-F5344CB8AC3E}">
        <p14:creationId xmlns:p14="http://schemas.microsoft.com/office/powerpoint/2010/main" val="4062103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baseline="0" dirty="0"/>
          </a:p>
          <a:p>
            <a:r>
              <a:rPr lang="nb-NO" baseline="0" dirty="0"/>
              <a:t>Deretter begynner selve dugnaden, og da er det dere som skal få litt arbeidsoppgaver. Dugnaden består av 5 ulike oppgaver som vi skal løse og diskutere både i grupper og i plenum. Hensikten med dugnaden er å </a:t>
            </a:r>
          </a:p>
          <a:p>
            <a:r>
              <a:rPr lang="nb-NO" baseline="0" dirty="0"/>
              <a:t>• Bli mer bevisst på hva som skal til for at vår kommune blir enda mer inkluderende. </a:t>
            </a:r>
          </a:p>
          <a:p>
            <a:r>
              <a:rPr lang="nb-NO" baseline="0" dirty="0"/>
              <a:t>• Bli enige om konkrete handlinger vi kan </a:t>
            </a:r>
            <a:r>
              <a:rPr lang="nb-NO" baseline="0" dirty="0" smtClean="0"/>
              <a:t>gjøre </a:t>
            </a:r>
            <a:r>
              <a:rPr lang="nb-NO" baseline="0" dirty="0"/>
              <a:t>for å få alle </a:t>
            </a:r>
            <a:r>
              <a:rPr lang="nb-NO" baseline="0" dirty="0" smtClean="0"/>
              <a:t>med</a:t>
            </a:r>
          </a:p>
          <a:p>
            <a:endParaRPr lang="nb-NO" sz="1200" baseline="0" dirty="0" smtClean="0"/>
          </a:p>
          <a:p>
            <a:endParaRPr lang="nb-NO" sz="1200" baseline="0" dirty="0" smtClean="0"/>
          </a:p>
          <a:p>
            <a:r>
              <a:rPr lang="nb-NO" sz="1200" b="1" baseline="0" dirty="0" smtClean="0"/>
              <a:t>PAUSE ETTER DENNE FOILEN!</a:t>
            </a:r>
            <a:endParaRPr lang="nb-NO" sz="1200" b="1" baseline="0" dirty="0"/>
          </a:p>
        </p:txBody>
      </p:sp>
      <p:sp>
        <p:nvSpPr>
          <p:cNvPr id="4" name="Slide Number Placeholder 3"/>
          <p:cNvSpPr>
            <a:spLocks noGrp="1"/>
          </p:cNvSpPr>
          <p:nvPr>
            <p:ph type="sldNum" sz="quarter" idx="10"/>
          </p:nvPr>
        </p:nvSpPr>
        <p:spPr/>
        <p:txBody>
          <a:bodyPr/>
          <a:lstStyle/>
          <a:p>
            <a:fld id="{44ABFAE0-3500-4E85-90B3-D2F8B07B91FE}" type="slidenum">
              <a:rPr lang="nb-NO" smtClean="0"/>
              <a:t>18</a:t>
            </a:fld>
            <a:endParaRPr lang="nb-NO"/>
          </a:p>
        </p:txBody>
      </p:sp>
    </p:spTree>
    <p:extLst>
      <p:ext uri="{BB962C8B-B14F-4D97-AF65-F5344CB8AC3E}">
        <p14:creationId xmlns:p14="http://schemas.microsoft.com/office/powerpoint/2010/main" val="3405717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I PAR! </a:t>
            </a:r>
          </a:p>
          <a:p>
            <a:endParaRPr lang="nb-NO" dirty="0"/>
          </a:p>
          <a:p>
            <a:r>
              <a:rPr lang="nb-NO" dirty="0"/>
              <a:t>Hensikt: Skape felles forståelse for hva kommunene gjør for å skape inkludering. </a:t>
            </a:r>
          </a:p>
          <a:p>
            <a:endParaRPr lang="nb-NO" dirty="0"/>
          </a:p>
          <a:p>
            <a:r>
              <a:rPr lang="nb-NO" dirty="0"/>
              <a:t>Parvis samtale i 3 min: Se på kortet “Hva gjør vi bra?”.</a:t>
            </a:r>
          </a:p>
          <a:p>
            <a:endParaRPr lang="nb-NO" dirty="0"/>
          </a:p>
          <a:p>
            <a:r>
              <a:rPr lang="nb-NO" dirty="0"/>
              <a:t>Ta utgangspunkt i de </a:t>
            </a:r>
            <a:r>
              <a:rPr lang="nb-NO" dirty="0" smtClean="0"/>
              <a:t>to </a:t>
            </a:r>
            <a:r>
              <a:rPr lang="nb-NO" dirty="0"/>
              <a:t>spørsmålene på kortet. </a:t>
            </a:r>
            <a:r>
              <a:rPr lang="nb-NO" dirty="0" err="1"/>
              <a:t>Notér</a:t>
            </a:r>
            <a:r>
              <a:rPr lang="nb-NO" dirty="0"/>
              <a:t> ned stikkord på </a:t>
            </a:r>
            <a:r>
              <a:rPr lang="nb-NO" dirty="0" smtClean="0"/>
              <a:t>baksiden</a:t>
            </a:r>
            <a:r>
              <a:rPr lang="nb-NO" baseline="0" dirty="0" smtClean="0"/>
              <a:t> (GODE ERFARINGER)</a:t>
            </a:r>
          </a:p>
          <a:p>
            <a:endParaRPr lang="nb-NO" baseline="0" dirty="0" smtClean="0"/>
          </a:p>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19</a:t>
            </a:fld>
            <a:endParaRPr lang="nb-NO"/>
          </a:p>
        </p:txBody>
      </p:sp>
    </p:spTree>
    <p:extLst>
      <p:ext uri="{BB962C8B-B14F-4D97-AF65-F5344CB8AC3E}">
        <p14:creationId xmlns:p14="http://schemas.microsoft.com/office/powerpoint/2010/main" val="1328351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20</a:t>
            </a:fld>
            <a:endParaRPr lang="nb-NO"/>
          </a:p>
        </p:txBody>
      </p:sp>
    </p:spTree>
    <p:extLst>
      <p:ext uri="{BB962C8B-B14F-4D97-AF65-F5344CB8AC3E}">
        <p14:creationId xmlns:p14="http://schemas.microsoft.com/office/powerpoint/2010/main" val="1510409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b-NO" dirty="0"/>
              <a:t>I 2016 var det 101 300 barn som vokste opp i familier med vedvarende lavinntekt (husholdning med inntekt under 60% av medianinntekt) (SSB 2018). Vi omtaler ofte dette som barnefattigdom.</a:t>
            </a:r>
          </a:p>
          <a:p>
            <a:pPr marL="0" marR="0" lvl="0" indent="0" algn="l" defTabSz="457200" rtl="0" eaLnBrk="1" fontAlgn="auto" latinLnBrk="0" hangingPunct="1">
              <a:lnSpc>
                <a:spcPct val="100000"/>
              </a:lnSpc>
              <a:spcBef>
                <a:spcPts val="0"/>
              </a:spcBef>
              <a:spcAft>
                <a:spcPts val="0"/>
              </a:spcAft>
              <a:buClrTx/>
              <a:buSzTx/>
              <a:buFontTx/>
              <a:buNone/>
              <a:tabLst/>
              <a:defRPr/>
            </a:pPr>
            <a:r>
              <a:rPr lang="nb-NO" dirty="0"/>
              <a:t/>
            </a:r>
            <a:br>
              <a:rPr lang="nb-NO" dirty="0"/>
            </a:br>
            <a:r>
              <a:rPr lang="nb-NO" dirty="0"/>
              <a:t>I Norge, der den generelle levestandarden er høy, snakker vi om fattigdom som mer enn bare fysisk overlevelse. Relativ fattigdom betyr mer enn mangel på mat, klær og tak over hodet, det omfavner også mangel på muligheter til å delta sosialt, på lik linje som resten av samfunnet (</a:t>
            </a:r>
            <a:r>
              <a:rPr lang="nb-NO" dirty="0" err="1"/>
              <a:t>Fløtten</a:t>
            </a:r>
            <a:r>
              <a:rPr lang="nb-NO" dirty="0"/>
              <a:t> 2008).  Når vi snakker om relativ fattigdom, brukes ofte sosiologens Peter Townsends definisjon: </a:t>
            </a:r>
            <a:r>
              <a:rPr lang="en-US" sz="1200" dirty="0">
                <a:latin typeface="Raleway Regular"/>
                <a:cs typeface="Raleway Regular"/>
              </a:rPr>
              <a:t>«</a:t>
            </a:r>
            <a:r>
              <a:rPr lang="en-US" sz="1200" dirty="0" err="1">
                <a:latin typeface="Raleway Regular"/>
                <a:cs typeface="Raleway Regular"/>
              </a:rPr>
              <a:t>En</a:t>
            </a:r>
            <a:r>
              <a:rPr lang="en-US" sz="1200" dirty="0">
                <a:latin typeface="Raleway Regular"/>
                <a:cs typeface="Raleway Regular"/>
              </a:rPr>
              <a:t> person </a:t>
            </a:r>
            <a:r>
              <a:rPr lang="en-US" sz="1200" dirty="0" err="1">
                <a:latin typeface="Raleway Regular"/>
                <a:cs typeface="Raleway Regular"/>
              </a:rPr>
              <a:t>er</a:t>
            </a:r>
            <a:r>
              <a:rPr lang="en-US" sz="1200" dirty="0">
                <a:latin typeface="Raleway Regular"/>
                <a:cs typeface="Raleway Regular"/>
              </a:rPr>
              <a:t> </a:t>
            </a:r>
            <a:r>
              <a:rPr lang="en-US" sz="1200" dirty="0" err="1">
                <a:latin typeface="Raleway Regular"/>
                <a:cs typeface="Raleway Regular"/>
              </a:rPr>
              <a:t>fattig</a:t>
            </a:r>
            <a:r>
              <a:rPr lang="en-US" sz="1200" dirty="0">
                <a:latin typeface="Raleway Regular"/>
                <a:cs typeface="Raleway Regular"/>
              </a:rPr>
              <a:t> </a:t>
            </a:r>
            <a:r>
              <a:rPr lang="en-US" sz="1200" dirty="0" err="1">
                <a:latin typeface="Raleway Regular"/>
                <a:cs typeface="Raleway Regular"/>
              </a:rPr>
              <a:t>dersom</a:t>
            </a:r>
            <a:r>
              <a:rPr lang="en-US" sz="1200" dirty="0">
                <a:latin typeface="Raleway Regular"/>
                <a:cs typeface="Raleway Regular"/>
              </a:rPr>
              <a:t> </a:t>
            </a:r>
            <a:r>
              <a:rPr lang="en-US" sz="1200" dirty="0" err="1">
                <a:latin typeface="Raleway Regular"/>
                <a:cs typeface="Raleway Regular"/>
              </a:rPr>
              <a:t>vedkommende</a:t>
            </a:r>
            <a:r>
              <a:rPr lang="en-US" sz="1200" dirty="0">
                <a:latin typeface="Raleway Regular"/>
                <a:cs typeface="Raleway Regular"/>
              </a:rPr>
              <a:t> </a:t>
            </a:r>
            <a:r>
              <a:rPr lang="en-US" sz="1200" dirty="0" err="1">
                <a:latin typeface="Raleway Regular"/>
                <a:cs typeface="Raleway Regular"/>
              </a:rPr>
              <a:t>mangler</a:t>
            </a:r>
            <a:r>
              <a:rPr lang="en-US" sz="1200" dirty="0">
                <a:latin typeface="Raleway Regular"/>
                <a:cs typeface="Raleway Regular"/>
              </a:rPr>
              <a:t> </a:t>
            </a:r>
            <a:r>
              <a:rPr lang="en-US" sz="1200" dirty="0" err="1">
                <a:latin typeface="Raleway Regular"/>
                <a:cs typeface="Raleway Regular"/>
              </a:rPr>
              <a:t>ressurser</a:t>
            </a:r>
            <a:r>
              <a:rPr lang="en-US" sz="1200" dirty="0">
                <a:latin typeface="Raleway Regular"/>
                <a:cs typeface="Raleway Regular"/>
              </a:rPr>
              <a:t> </a:t>
            </a:r>
            <a:r>
              <a:rPr lang="en-US" sz="1200" dirty="0" err="1">
                <a:latin typeface="Raleway Regular"/>
                <a:cs typeface="Raleway Regular"/>
              </a:rPr>
              <a:t>til</a:t>
            </a:r>
            <a:r>
              <a:rPr lang="en-US" sz="1200" dirty="0">
                <a:latin typeface="Raleway Regular"/>
                <a:cs typeface="Raleway Regular"/>
              </a:rPr>
              <a:t> å delta </a:t>
            </a:r>
            <a:r>
              <a:rPr lang="en-US" sz="1200" dirty="0" err="1">
                <a:latin typeface="Raleway Regular"/>
                <a:cs typeface="Raleway Regular"/>
              </a:rPr>
              <a:t>i</a:t>
            </a:r>
            <a:r>
              <a:rPr lang="en-US" sz="1200" dirty="0">
                <a:latin typeface="Raleway Regular"/>
                <a:cs typeface="Raleway Regular"/>
              </a:rPr>
              <a:t> </a:t>
            </a:r>
            <a:r>
              <a:rPr lang="en-US" sz="1200" dirty="0" err="1">
                <a:latin typeface="Raleway Regular"/>
                <a:cs typeface="Raleway Regular"/>
              </a:rPr>
              <a:t>samfunnets</a:t>
            </a:r>
            <a:r>
              <a:rPr lang="en-US" sz="1200" dirty="0">
                <a:latin typeface="Raleway Regular"/>
                <a:cs typeface="Raleway Regular"/>
              </a:rPr>
              <a:t> </a:t>
            </a:r>
            <a:r>
              <a:rPr lang="en-US" sz="1200" dirty="0" err="1">
                <a:latin typeface="Raleway Regular"/>
                <a:cs typeface="Raleway Regular"/>
              </a:rPr>
              <a:t>aktiviteter</a:t>
            </a:r>
            <a:r>
              <a:rPr lang="en-US" sz="1200" dirty="0">
                <a:latin typeface="Raleway Regular"/>
                <a:cs typeface="Raleway Regular"/>
              </a:rPr>
              <a:t> og å </a:t>
            </a:r>
            <a:r>
              <a:rPr lang="en-US" sz="1200" dirty="0" err="1">
                <a:latin typeface="Raleway Regular"/>
                <a:cs typeface="Raleway Regular"/>
              </a:rPr>
              <a:t>opprettholde</a:t>
            </a:r>
            <a:r>
              <a:rPr lang="en-US" sz="1200" dirty="0">
                <a:latin typeface="Raleway Regular"/>
                <a:cs typeface="Raleway Regular"/>
              </a:rPr>
              <a:t> den </a:t>
            </a:r>
            <a:r>
              <a:rPr lang="en-US" sz="1200" dirty="0" err="1">
                <a:latin typeface="Raleway Regular"/>
                <a:cs typeface="Raleway Regular"/>
              </a:rPr>
              <a:t>levestandarden</a:t>
            </a:r>
            <a:r>
              <a:rPr lang="en-US" sz="1200" dirty="0">
                <a:latin typeface="Raleway Regular"/>
                <a:cs typeface="Raleway Regular"/>
              </a:rPr>
              <a:t> </a:t>
            </a:r>
            <a:r>
              <a:rPr lang="en-US" sz="1200" dirty="0" err="1">
                <a:latin typeface="Raleway Regular"/>
                <a:cs typeface="Raleway Regular"/>
              </a:rPr>
              <a:t>som</a:t>
            </a:r>
            <a:r>
              <a:rPr lang="en-US" sz="1200" dirty="0">
                <a:latin typeface="Raleway Regular"/>
                <a:cs typeface="Raleway Regular"/>
              </a:rPr>
              <a:t> </a:t>
            </a:r>
            <a:r>
              <a:rPr lang="en-US" sz="1200" dirty="0" err="1">
                <a:latin typeface="Raleway Regular"/>
                <a:cs typeface="Raleway Regular"/>
              </a:rPr>
              <a:t>er</a:t>
            </a:r>
            <a:r>
              <a:rPr lang="en-US" sz="1200" dirty="0">
                <a:latin typeface="Raleway Regular"/>
                <a:cs typeface="Raleway Regular"/>
              </a:rPr>
              <a:t> </a:t>
            </a:r>
            <a:r>
              <a:rPr lang="en-US" sz="1200" dirty="0" err="1">
                <a:latin typeface="Raleway Regular"/>
                <a:cs typeface="Raleway Regular"/>
              </a:rPr>
              <a:t>vanlig</a:t>
            </a:r>
            <a:r>
              <a:rPr lang="en-US" sz="1200" dirty="0">
                <a:latin typeface="Raleway Regular"/>
                <a:cs typeface="Raleway Regular"/>
              </a:rPr>
              <a:t> </a:t>
            </a:r>
            <a:r>
              <a:rPr lang="en-US" sz="1200" dirty="0" err="1">
                <a:latin typeface="Raleway Regular"/>
                <a:cs typeface="Raleway Regular"/>
              </a:rPr>
              <a:t>i</a:t>
            </a:r>
            <a:r>
              <a:rPr lang="en-US" sz="1200" dirty="0">
                <a:latin typeface="Raleway Regular"/>
                <a:cs typeface="Raleway Regular"/>
              </a:rPr>
              <a:t> </a:t>
            </a:r>
            <a:r>
              <a:rPr lang="en-US" sz="1200" dirty="0" err="1">
                <a:latin typeface="Raleway Regular"/>
                <a:cs typeface="Raleway Regular"/>
              </a:rPr>
              <a:t>dette</a:t>
            </a:r>
            <a:r>
              <a:rPr lang="en-US" sz="1200" dirty="0">
                <a:latin typeface="Raleway Regular"/>
                <a:cs typeface="Raleway Regular"/>
              </a:rPr>
              <a:t> </a:t>
            </a:r>
            <a:r>
              <a:rPr lang="en-US" sz="1200" dirty="0" err="1">
                <a:latin typeface="Raleway Regular"/>
                <a:cs typeface="Raleway Regular"/>
              </a:rPr>
              <a:t>samfunnet</a:t>
            </a:r>
            <a:r>
              <a:rPr lang="en-US" sz="1200" dirty="0">
                <a:latin typeface="Raleway Regular"/>
                <a:cs typeface="Raleway Regular"/>
              </a:rPr>
              <a:t>.» (Townsend 1979)</a:t>
            </a:r>
          </a:p>
          <a:p>
            <a:pPr marL="0" marR="0" lvl="0" indent="0" algn="l" defTabSz="457200" rtl="0" eaLnBrk="1" fontAlgn="auto" latinLnBrk="0" hangingPunct="1">
              <a:lnSpc>
                <a:spcPct val="100000"/>
              </a:lnSpc>
              <a:spcBef>
                <a:spcPts val="0"/>
              </a:spcBef>
              <a:spcAft>
                <a:spcPts val="0"/>
              </a:spcAft>
              <a:buClrTx/>
              <a:buSzTx/>
              <a:buFontTx/>
              <a:buNone/>
              <a:tabLst/>
              <a:defRPr/>
            </a:pPr>
            <a:endParaRPr lang="nb-NO" dirty="0">
              <a:latin typeface="Raleway Regular"/>
              <a:cs typeface="Raleway Regular"/>
            </a:endParaRPr>
          </a:p>
          <a:p>
            <a:r>
              <a:rPr lang="nb-NO" dirty="0"/>
              <a:t>Andelen barn som vokser opp i </a:t>
            </a:r>
            <a:r>
              <a:rPr lang="nb-NO" dirty="0" err="1"/>
              <a:t>lavinntekstfamilier</a:t>
            </a:r>
            <a:r>
              <a:rPr lang="nb-NO" dirty="0"/>
              <a:t> er sterkt økende.  I perioden 1999 – 2001 utgjorde dette 3% av alle barn, mens det i nå utgjør drøyt 10% (2014 – 2016) (Kirkeberg, </a:t>
            </a:r>
            <a:r>
              <a:rPr lang="nb-NO" dirty="0" err="1"/>
              <a:t>Epland</a:t>
            </a:r>
            <a:r>
              <a:rPr lang="nb-NO" dirty="0"/>
              <a:t> &amp; Normann (2012), SSB statistikkbank (2018))</a:t>
            </a:r>
            <a:br>
              <a:rPr lang="nb-NO" dirty="0"/>
            </a:br>
            <a:r>
              <a:rPr lang="nb-NO" dirty="0"/>
              <a:t>I snitt betyr dette at hver skoleklasse har 2  - 3 barn som vokser opp i barnefattigdom. </a:t>
            </a:r>
          </a:p>
          <a:p>
            <a:endParaRPr lang="nb-NO" dirty="0"/>
          </a:p>
          <a:p>
            <a:r>
              <a:rPr lang="nb-NO" dirty="0"/>
              <a:t>Kilde:</a:t>
            </a:r>
            <a:br>
              <a:rPr lang="nb-NO" dirty="0"/>
            </a:br>
            <a:r>
              <a:rPr lang="nb-NO" dirty="0"/>
              <a:t>SSB statistikkbank (2018), </a:t>
            </a:r>
          </a:p>
          <a:p>
            <a:r>
              <a:rPr lang="nb-NO" sz="1200" b="0" i="0" kern="1200" dirty="0" err="1">
                <a:solidFill>
                  <a:schemeClr val="tx1"/>
                </a:solidFill>
                <a:effectLst/>
                <a:latin typeface="+mn-lt"/>
                <a:ea typeface="+mn-ea"/>
                <a:cs typeface="+mn-cs"/>
              </a:rPr>
              <a:t>Fløtten</a:t>
            </a:r>
            <a:r>
              <a:rPr lang="nb-NO" sz="1200" b="0" i="0" kern="1200" dirty="0">
                <a:solidFill>
                  <a:schemeClr val="tx1"/>
                </a:solidFill>
                <a:effectLst/>
                <a:latin typeface="+mn-lt"/>
                <a:ea typeface="+mn-ea"/>
                <a:cs typeface="+mn-cs"/>
              </a:rPr>
              <a:t>, T. &amp; Pedersen, A. W. (2008). Fattigdom som mangel på sosialt aksepterte levekår. Resultater fra en spørreundersøkelse. I </a:t>
            </a:r>
            <a:r>
              <a:rPr lang="nb-NO" sz="1200" b="0" i="0" kern="1200" dirty="0" err="1">
                <a:solidFill>
                  <a:schemeClr val="tx1"/>
                </a:solidFill>
                <a:effectLst/>
                <a:latin typeface="+mn-lt"/>
                <a:ea typeface="+mn-ea"/>
                <a:cs typeface="+mn-cs"/>
              </a:rPr>
              <a:t>I</a:t>
            </a:r>
            <a:r>
              <a:rPr lang="nb-NO" sz="1200" b="0" i="0" kern="1200" dirty="0">
                <a:solidFill>
                  <a:schemeClr val="tx1"/>
                </a:solidFill>
                <a:effectLst/>
                <a:latin typeface="+mn-lt"/>
                <a:ea typeface="+mn-ea"/>
                <a:cs typeface="+mn-cs"/>
              </a:rPr>
              <a:t>. </a:t>
            </a:r>
            <a:r>
              <a:rPr lang="nb-NO" sz="1200" b="0" i="0" kern="1200" dirty="0" err="1">
                <a:solidFill>
                  <a:schemeClr val="tx1"/>
                </a:solidFill>
                <a:effectLst/>
                <a:latin typeface="+mn-lt"/>
                <a:ea typeface="+mn-ea"/>
                <a:cs typeface="+mn-cs"/>
              </a:rPr>
              <a:t>Harsløf</a:t>
            </a:r>
            <a:r>
              <a:rPr lang="nb-NO" sz="1200" b="0" i="0" kern="1200" dirty="0">
                <a:solidFill>
                  <a:schemeClr val="tx1"/>
                </a:solidFill>
                <a:effectLst/>
                <a:latin typeface="+mn-lt"/>
                <a:ea typeface="+mn-ea"/>
                <a:cs typeface="+mn-cs"/>
              </a:rPr>
              <a:t> &amp; S. Seim (red.),  </a:t>
            </a:r>
            <a:r>
              <a:rPr lang="nb-NO" sz="1200" b="0" i="1" kern="1200" dirty="0">
                <a:solidFill>
                  <a:schemeClr val="tx1"/>
                </a:solidFill>
                <a:effectLst/>
                <a:latin typeface="+mn-lt"/>
                <a:ea typeface="+mn-ea"/>
                <a:cs typeface="+mn-cs"/>
              </a:rPr>
              <a:t>Fattigdommens dynamikk. Perspektiver på marginalisering i det norske samfunne</a:t>
            </a:r>
            <a:r>
              <a:rPr lang="nb-NO" sz="1200" b="0" i="0" kern="1200" dirty="0">
                <a:solidFill>
                  <a:schemeClr val="tx1"/>
                </a:solidFill>
                <a:effectLst/>
                <a:latin typeface="+mn-lt"/>
                <a:ea typeface="+mn-ea"/>
                <a:cs typeface="+mn-cs"/>
              </a:rPr>
              <a:t>t. Oslo: Universitetsforlaget.</a:t>
            </a:r>
          </a:p>
          <a:p>
            <a:r>
              <a:rPr lang="nb-NO" sz="1200" b="0" i="0" u="none" strike="noStrike" kern="1200" baseline="0" dirty="0">
                <a:solidFill>
                  <a:schemeClr val="tx1"/>
                </a:solidFill>
                <a:latin typeface="+mn-lt"/>
                <a:ea typeface="+mn-ea"/>
                <a:cs typeface="+mn-cs"/>
              </a:rPr>
              <a:t>Kirkeberg, M. I., </a:t>
            </a:r>
            <a:r>
              <a:rPr lang="nb-NO" sz="1200" b="0" i="0" u="none" strike="noStrike" kern="1200" baseline="0" dirty="0" err="1">
                <a:solidFill>
                  <a:schemeClr val="tx1"/>
                </a:solidFill>
                <a:latin typeface="+mn-lt"/>
                <a:ea typeface="+mn-ea"/>
                <a:cs typeface="+mn-cs"/>
              </a:rPr>
              <a:t>Epland</a:t>
            </a:r>
            <a:r>
              <a:rPr lang="nb-NO" sz="1200" b="0" i="0" u="none" strike="noStrike" kern="1200" baseline="0" dirty="0">
                <a:solidFill>
                  <a:schemeClr val="tx1"/>
                </a:solidFill>
                <a:latin typeface="+mn-lt"/>
                <a:ea typeface="+mn-ea"/>
                <a:cs typeface="+mn-cs"/>
              </a:rPr>
              <a:t>, J. &amp; Normann, T. M. (2012). Økonomi og levekår f</a:t>
            </a:r>
            <a:r>
              <a:rPr lang="nn-NO" sz="1200" b="0" i="0" u="none" strike="noStrike" kern="1200" baseline="0" dirty="0">
                <a:solidFill>
                  <a:schemeClr val="tx1"/>
                </a:solidFill>
                <a:latin typeface="+mn-lt"/>
                <a:ea typeface="+mn-ea"/>
                <a:cs typeface="+mn-cs"/>
              </a:rPr>
              <a:t>or ulike </a:t>
            </a:r>
            <a:r>
              <a:rPr lang="nn-NO" sz="1200" b="0" i="0" u="none" strike="noStrike" kern="1200" baseline="0" dirty="0" err="1">
                <a:solidFill>
                  <a:schemeClr val="tx1"/>
                </a:solidFill>
                <a:latin typeface="+mn-lt"/>
                <a:ea typeface="+mn-ea"/>
                <a:cs typeface="+mn-cs"/>
              </a:rPr>
              <a:t>lavinntektsgrupper</a:t>
            </a:r>
            <a:r>
              <a:rPr lang="nn-NO" sz="1200" b="0" i="0" u="none" strike="noStrike" kern="1200" baseline="0" dirty="0">
                <a:solidFill>
                  <a:schemeClr val="tx1"/>
                </a:solidFill>
                <a:latin typeface="+mn-lt"/>
                <a:ea typeface="+mn-ea"/>
                <a:cs typeface="+mn-cs"/>
              </a:rPr>
              <a:t> 2011. SSB-rapport 8/2012. Oslo/</a:t>
            </a:r>
            <a:r>
              <a:rPr lang="nn-NO" sz="1200" b="0" i="0" u="none" strike="noStrike" kern="1200" baseline="0" dirty="0" err="1">
                <a:solidFill>
                  <a:schemeClr val="tx1"/>
                </a:solidFill>
                <a:latin typeface="+mn-lt"/>
                <a:ea typeface="+mn-ea"/>
                <a:cs typeface="+mn-cs"/>
              </a:rPr>
              <a:t>Kongssvinger</a:t>
            </a:r>
            <a:r>
              <a:rPr lang="nn-NO" sz="1200" b="0" i="0" u="none" strike="noStrike" kern="1200" baseline="0" dirty="0">
                <a:solidFill>
                  <a:schemeClr val="tx1"/>
                </a:solidFill>
                <a:latin typeface="+mn-lt"/>
                <a:ea typeface="+mn-ea"/>
                <a:cs typeface="+mn-cs"/>
              </a:rPr>
              <a:t>: Statistisk Sentralbyrå</a:t>
            </a:r>
            <a:endParaRPr lang="nb-NO" dirty="0"/>
          </a:p>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2</a:t>
            </a:fld>
            <a:endParaRPr lang="nb-NO"/>
          </a:p>
        </p:txBody>
      </p:sp>
    </p:spTree>
    <p:extLst>
      <p:ext uri="{BB962C8B-B14F-4D97-AF65-F5344CB8AC3E}">
        <p14:creationId xmlns:p14="http://schemas.microsoft.com/office/powerpoint/2010/main" val="35141368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GRUPPER!</a:t>
            </a:r>
          </a:p>
          <a:p>
            <a:endParaRPr lang="nb-NO" dirty="0"/>
          </a:p>
          <a:p>
            <a:r>
              <a:rPr lang="nb-NO" dirty="0"/>
              <a:t>1.Velg en person dere ønsker å hjelpe inn i aktivitet.</a:t>
            </a:r>
          </a:p>
          <a:p>
            <a:r>
              <a:rPr lang="nb-NO" dirty="0"/>
              <a:t>2. Svar på spørsmålene på baksiden av kortene.</a:t>
            </a:r>
          </a:p>
          <a:p>
            <a:r>
              <a:rPr lang="nb-NO" dirty="0"/>
              <a:t>3. Kan være lurt å dele i plenum, men vi gjør ikke det i dag grunnet tidsbegrensninger.</a:t>
            </a:r>
          </a:p>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21</a:t>
            </a:fld>
            <a:endParaRPr lang="nb-NO"/>
          </a:p>
        </p:txBody>
      </p:sp>
    </p:spTree>
    <p:extLst>
      <p:ext uri="{BB962C8B-B14F-4D97-AF65-F5344CB8AC3E}">
        <p14:creationId xmlns:p14="http://schemas.microsoft.com/office/powerpoint/2010/main" val="34916811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I PLENUM!</a:t>
            </a:r>
          </a:p>
          <a:p>
            <a:endParaRPr lang="nb-NO" dirty="0"/>
          </a:p>
          <a:p>
            <a:r>
              <a:rPr lang="nb-NO" dirty="0"/>
              <a:t>Bruker 6 minutter på å dele i plenum. Presiser at man vanligvis vil ha bedre tid til å dele i plenum. </a:t>
            </a:r>
          </a:p>
        </p:txBody>
      </p:sp>
      <p:sp>
        <p:nvSpPr>
          <p:cNvPr id="4" name="Plassholder for lysbildenummer 3"/>
          <p:cNvSpPr>
            <a:spLocks noGrp="1"/>
          </p:cNvSpPr>
          <p:nvPr>
            <p:ph type="sldNum" sz="quarter" idx="5"/>
          </p:nvPr>
        </p:nvSpPr>
        <p:spPr/>
        <p:txBody>
          <a:bodyPr/>
          <a:lstStyle/>
          <a:p>
            <a:fld id="{44ABFAE0-3500-4E85-90B3-D2F8B07B91FE}" type="slidenum">
              <a:rPr lang="nb-NO" smtClean="0"/>
              <a:t>22</a:t>
            </a:fld>
            <a:endParaRPr lang="nb-NO"/>
          </a:p>
        </p:txBody>
      </p:sp>
    </p:spTree>
    <p:extLst>
      <p:ext uri="{BB962C8B-B14F-4D97-AF65-F5344CB8AC3E}">
        <p14:creationId xmlns:p14="http://schemas.microsoft.com/office/powerpoint/2010/main" val="28645717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GRUPPER!</a:t>
            </a:r>
          </a:p>
          <a:p>
            <a:endParaRPr lang="nb-NO" dirty="0"/>
          </a:p>
          <a:p>
            <a:r>
              <a:rPr lang="nb-NO" sz="1200" dirty="0">
                <a:latin typeface="Raleway" panose="020B0003030101060003"/>
              </a:rPr>
              <a:t>Ideer for hvordan alle barn og unge i vår kommune får delta i fritidsaktiviteter, uavhengig av familiens økonomi:</a:t>
            </a:r>
          </a:p>
          <a:p>
            <a:pPr marL="285750" indent="-285750">
              <a:buFont typeface="Arial" panose="020B0604020202020204" pitchFamily="34" charset="0"/>
              <a:buChar char="•"/>
            </a:pPr>
            <a:r>
              <a:rPr lang="nb-NO" sz="1200" dirty="0">
                <a:latin typeface="Raleway" panose="020B0003030101060003"/>
              </a:rPr>
              <a:t>Hva kan vi som kommune gjøre?</a:t>
            </a:r>
          </a:p>
          <a:p>
            <a:pPr marL="285750" indent="-285750">
              <a:buFont typeface="Arial" panose="020B0604020202020204" pitchFamily="34" charset="0"/>
              <a:buChar char="•"/>
            </a:pPr>
            <a:r>
              <a:rPr lang="nb-NO" sz="1200" dirty="0">
                <a:latin typeface="Raleway" panose="020B0003030101060003"/>
              </a:rPr>
              <a:t>Hva kan vi samarbeide med frivilligheten om?</a:t>
            </a:r>
          </a:p>
          <a:p>
            <a:pPr marL="285750" indent="-285750">
              <a:buFont typeface="Arial" panose="020B0604020202020204" pitchFamily="34" charset="0"/>
              <a:buChar char="•"/>
            </a:pPr>
            <a:r>
              <a:rPr lang="nb-NO" sz="1200" dirty="0">
                <a:latin typeface="Raleway" panose="020B0003030101060003"/>
              </a:rPr>
              <a:t>Noter ned ideer på baksiden av kortet.</a:t>
            </a:r>
          </a:p>
          <a:p>
            <a:r>
              <a:rPr lang="nb-NO" sz="1200" dirty="0">
                <a:latin typeface="Raleway" panose="020B0003030101060003"/>
              </a:rPr>
              <a:t>PS: Alle ideer er gode!</a:t>
            </a:r>
          </a:p>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23</a:t>
            </a:fld>
            <a:endParaRPr lang="nb-NO"/>
          </a:p>
        </p:txBody>
      </p:sp>
    </p:spTree>
    <p:extLst>
      <p:ext uri="{BB962C8B-B14F-4D97-AF65-F5344CB8AC3E}">
        <p14:creationId xmlns:p14="http://schemas.microsoft.com/office/powerpoint/2010/main" val="21097705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24</a:t>
            </a:fld>
            <a:endParaRPr lang="nb-NO"/>
          </a:p>
        </p:txBody>
      </p:sp>
    </p:spTree>
    <p:extLst>
      <p:ext uri="{BB962C8B-B14F-4D97-AF65-F5344CB8AC3E}">
        <p14:creationId xmlns:p14="http://schemas.microsoft.com/office/powerpoint/2010/main" val="3721987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b-NO" dirty="0"/>
              <a:t>Ungdata viser at det å vokse opp i familie med lavinntekt, har en rekke negative ringvirkninger her og nå.</a:t>
            </a:r>
            <a:br>
              <a:rPr lang="nb-NO" dirty="0"/>
            </a:br>
            <a:r>
              <a:rPr lang="nb-NO" dirty="0"/>
              <a:t>De har et noe mer </a:t>
            </a:r>
            <a:r>
              <a:rPr lang="nb-NO" sz="1200" kern="1200" dirty="0">
                <a:solidFill>
                  <a:schemeClr val="tx1"/>
                </a:solidFill>
                <a:effectLst/>
                <a:latin typeface="+mn-lt"/>
                <a:ea typeface="+mn-ea"/>
                <a:cs typeface="+mn-cs"/>
              </a:rPr>
              <a:t>problematisk forhold til foreldre og venner, de trives </a:t>
            </a:r>
            <a:r>
              <a:rPr lang="nb-NO" sz="1200" kern="1200" dirty="0" err="1">
                <a:solidFill>
                  <a:schemeClr val="tx1"/>
                </a:solidFill>
                <a:effectLst/>
                <a:latin typeface="+mn-lt"/>
                <a:ea typeface="+mn-ea"/>
                <a:cs typeface="+mn-cs"/>
              </a:rPr>
              <a:t>dårligere</a:t>
            </a:r>
            <a:r>
              <a:rPr lang="nb-NO" sz="1200" kern="1200" dirty="0">
                <a:solidFill>
                  <a:schemeClr val="tx1"/>
                </a:solidFill>
                <a:effectLst/>
                <a:latin typeface="+mn-lt"/>
                <a:ea typeface="+mn-ea"/>
                <a:cs typeface="+mn-cs"/>
              </a:rPr>
              <a:t> </a:t>
            </a:r>
            <a:r>
              <a:rPr lang="nb-NO" sz="1200" kern="1200" dirty="0" err="1">
                <a:solidFill>
                  <a:schemeClr val="tx1"/>
                </a:solidFill>
                <a:effectLst/>
                <a:latin typeface="+mn-lt"/>
                <a:ea typeface="+mn-ea"/>
                <a:cs typeface="+mn-cs"/>
              </a:rPr>
              <a:t>pa</a:t>
            </a:r>
            <a:r>
              <a:rPr lang="nb-NO" sz="1200" kern="1200" dirty="0">
                <a:solidFill>
                  <a:schemeClr val="tx1"/>
                </a:solidFill>
                <a:effectLst/>
                <a:latin typeface="+mn-lt"/>
                <a:ea typeface="+mn-ea"/>
                <a:cs typeface="+mn-cs"/>
              </a:rPr>
              <a:t>̊ skolen, de har oftere fysiske og psykiske helseplager, de er mer utsatt for mobbing, de er mer pessimistiske med tanke </a:t>
            </a:r>
            <a:r>
              <a:rPr lang="nb-NO" sz="1200" kern="1200" dirty="0" err="1">
                <a:solidFill>
                  <a:schemeClr val="tx1"/>
                </a:solidFill>
                <a:effectLst/>
                <a:latin typeface="+mn-lt"/>
                <a:ea typeface="+mn-ea"/>
                <a:cs typeface="+mn-cs"/>
              </a:rPr>
              <a:t>pa</a:t>
            </a:r>
            <a:r>
              <a:rPr lang="nb-NO" sz="1200" kern="1200" dirty="0">
                <a:solidFill>
                  <a:schemeClr val="tx1"/>
                </a:solidFill>
                <a:effectLst/>
                <a:latin typeface="+mn-lt"/>
                <a:ea typeface="+mn-ea"/>
                <a:cs typeface="+mn-cs"/>
              </a:rPr>
              <a:t>̊ framtiden, de deltar sjeldnere i organiserte fritidsaktiviteter og bruker mer av fritiden sin foran ulike skjermer enn ungdom som vokser opp i familier med mange sosioøkonomiske ressurser (Bakken, Frøyland, Sletten (2015))</a:t>
            </a:r>
            <a:br>
              <a:rPr lang="nb-NO" sz="1200" kern="1200" dirty="0">
                <a:solidFill>
                  <a:schemeClr val="tx1"/>
                </a:solidFill>
                <a:effectLst/>
                <a:latin typeface="+mn-lt"/>
                <a:ea typeface="+mn-ea"/>
                <a:cs typeface="+mn-cs"/>
              </a:rPr>
            </a:br>
            <a:r>
              <a:rPr lang="nb-NO" sz="1200" kern="1200" dirty="0">
                <a:solidFill>
                  <a:schemeClr val="tx1"/>
                </a:solidFill>
                <a:effectLst/>
                <a:latin typeface="+mn-lt"/>
                <a:ea typeface="+mn-ea"/>
                <a:cs typeface="+mn-cs"/>
              </a:rPr>
              <a:t>Samlet viser dette at barna betaler en høy pris når familiens økonomi er stram. </a:t>
            </a:r>
            <a:endParaRPr lang="nb-NO" dirty="0"/>
          </a:p>
          <a:p>
            <a:pPr marL="0" marR="0" indent="0" algn="l" defTabSz="914400" rtl="0" eaLnBrk="1" fontAlgn="auto" latinLnBrk="0" hangingPunct="1">
              <a:lnSpc>
                <a:spcPct val="100000"/>
              </a:lnSpc>
              <a:spcBef>
                <a:spcPts val="0"/>
              </a:spcBef>
              <a:spcAft>
                <a:spcPts val="0"/>
              </a:spcAft>
              <a:buClrTx/>
              <a:buSzTx/>
              <a:buFontTx/>
              <a:buNone/>
              <a:tabLst/>
              <a:defRPr/>
            </a:pPr>
            <a:endParaRPr lang="nb-NO" dirty="0"/>
          </a:p>
          <a:p>
            <a:r>
              <a:rPr lang="nb-NO" dirty="0"/>
              <a:t>Kilde: Bakken, A., Frøyland. L. R. &amp; Sletten, M. (2016). Sosiale forskjeller i unges liv.  Hva sier Ungdata-undersøkelsene? NOVA Rapport 3/16. Oslo: NOVA.</a:t>
            </a:r>
          </a:p>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3</a:t>
            </a:fld>
            <a:endParaRPr lang="nb-NO"/>
          </a:p>
        </p:txBody>
      </p:sp>
    </p:spTree>
    <p:extLst>
      <p:ext uri="{BB962C8B-B14F-4D97-AF65-F5344CB8AC3E}">
        <p14:creationId xmlns:p14="http://schemas.microsoft.com/office/powerpoint/2010/main" val="369179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På nasjonalt nivå ser man at det er en økt risiko for barnefattigdom i husholdning med visse kjennetegn. </a:t>
            </a:r>
            <a:br>
              <a:rPr lang="nb-NO" dirty="0"/>
            </a:br>
            <a:r>
              <a:rPr lang="nb-NO" dirty="0"/>
              <a:t>Om lag 50% av barna i lavinntektsfamilier har innvandrerbakgrunn, men disse barna utgjør bare ca. 13% av den totale barnegruppen. Dette betyr at denne gruppen er overrepresentert, men innvandring er ikke eneste forklaring til barnefattigdom. (</a:t>
            </a:r>
            <a:r>
              <a:rPr lang="nb-NO" dirty="0" err="1"/>
              <a:t>Omholdt</a:t>
            </a:r>
            <a:r>
              <a:rPr lang="nb-NO" dirty="0"/>
              <a:t> (red) (2016))</a:t>
            </a:r>
          </a:p>
          <a:p>
            <a:r>
              <a:rPr lang="nb-NO" dirty="0"/>
              <a:t>Det er store variasjoner i forekomsten av barnefattigdom mellom ulike fylker og kommer.  Forekomsten av barnefattigdom er høyere i større byer, men er likevel en nasjonal utfordring. </a:t>
            </a:r>
          </a:p>
          <a:p>
            <a:pPr marL="0" marR="0" lvl="0" indent="0" algn="l" defTabSz="457200" rtl="0" eaLnBrk="1" fontAlgn="auto" latinLnBrk="0" hangingPunct="1">
              <a:lnSpc>
                <a:spcPct val="100000"/>
              </a:lnSpc>
              <a:spcBef>
                <a:spcPts val="0"/>
              </a:spcBef>
              <a:spcAft>
                <a:spcPts val="0"/>
              </a:spcAft>
              <a:buClrTx/>
              <a:buSzTx/>
              <a:buFontTx/>
              <a:buNone/>
              <a:tabLst/>
              <a:defRPr/>
            </a:pPr>
            <a:r>
              <a:rPr lang="nb-NO" dirty="0"/>
              <a:t/>
            </a:r>
            <a:br>
              <a:rPr lang="nb-NO" dirty="0"/>
            </a:br>
            <a:r>
              <a:rPr lang="nb-NO" dirty="0"/>
              <a:t>Kilde:</a:t>
            </a:r>
          </a:p>
          <a:p>
            <a:pPr marL="0" marR="0" lvl="0" indent="0" algn="l" defTabSz="457200" rtl="0" eaLnBrk="1" fontAlgn="auto" latinLnBrk="0" hangingPunct="1">
              <a:lnSpc>
                <a:spcPct val="100000"/>
              </a:lnSpc>
              <a:spcBef>
                <a:spcPts val="0"/>
              </a:spcBef>
              <a:spcAft>
                <a:spcPts val="0"/>
              </a:spcAft>
              <a:buClrTx/>
              <a:buSzTx/>
              <a:buFontTx/>
              <a:buNone/>
              <a:tabLst/>
              <a:defRPr/>
            </a:pPr>
            <a:r>
              <a:rPr lang="nb-NO" dirty="0" err="1"/>
              <a:t>Omholdt</a:t>
            </a:r>
            <a:r>
              <a:rPr lang="nb-NO" dirty="0"/>
              <a:t> (red): Økonomi og levekår for ulike lavinntektsgrupper 2016 (https://www.ssb.no/inntekt-og-forbruk/artikler-og-publikasjoner/_attachment/281093))</a:t>
            </a:r>
          </a:p>
          <a:p>
            <a:endParaRPr lang="nb-NO" dirty="0"/>
          </a:p>
        </p:txBody>
      </p:sp>
      <p:sp>
        <p:nvSpPr>
          <p:cNvPr id="4" name="Plassholder for lysbildenummer 3"/>
          <p:cNvSpPr>
            <a:spLocks noGrp="1"/>
          </p:cNvSpPr>
          <p:nvPr>
            <p:ph type="sldNum" sz="quarter" idx="5"/>
          </p:nvPr>
        </p:nvSpPr>
        <p:spPr/>
        <p:txBody>
          <a:bodyPr/>
          <a:lstStyle/>
          <a:p>
            <a:fld id="{44ABFAE0-3500-4E85-90B3-D2F8B07B91FE}" type="slidenum">
              <a:rPr lang="nb-NO" smtClean="0"/>
              <a:t>4</a:t>
            </a:fld>
            <a:endParaRPr lang="nb-NO"/>
          </a:p>
        </p:txBody>
      </p:sp>
    </p:spTree>
    <p:extLst>
      <p:ext uri="{BB962C8B-B14F-4D97-AF65-F5344CB8AC3E}">
        <p14:creationId xmlns:p14="http://schemas.microsoft.com/office/powerpoint/2010/main" val="2753731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n-NO" dirty="0"/>
          </a:p>
        </p:txBody>
      </p:sp>
      <p:sp>
        <p:nvSpPr>
          <p:cNvPr id="4" name="Plassholder for lysbildenummer 3"/>
          <p:cNvSpPr>
            <a:spLocks noGrp="1"/>
          </p:cNvSpPr>
          <p:nvPr>
            <p:ph type="sldNum" sz="quarter" idx="10"/>
          </p:nvPr>
        </p:nvSpPr>
        <p:spPr/>
        <p:txBody>
          <a:bodyPr/>
          <a:lstStyle/>
          <a:p>
            <a:fld id="{44ABFAE0-3500-4E85-90B3-D2F8B07B91FE}" type="slidenum">
              <a:rPr lang="nb-NO" smtClean="0"/>
              <a:t>6</a:t>
            </a:fld>
            <a:endParaRPr lang="nb-NO"/>
          </a:p>
        </p:txBody>
      </p:sp>
    </p:spTree>
    <p:extLst>
      <p:ext uri="{BB962C8B-B14F-4D97-AF65-F5344CB8AC3E}">
        <p14:creationId xmlns:p14="http://schemas.microsoft.com/office/powerpoint/2010/main" val="3511682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n-NO"/>
          </a:p>
        </p:txBody>
      </p:sp>
      <p:sp>
        <p:nvSpPr>
          <p:cNvPr id="4" name="Plassholder for lysbildenummer 3"/>
          <p:cNvSpPr>
            <a:spLocks noGrp="1"/>
          </p:cNvSpPr>
          <p:nvPr>
            <p:ph type="sldNum" sz="quarter" idx="10"/>
          </p:nvPr>
        </p:nvSpPr>
        <p:spPr/>
        <p:txBody>
          <a:bodyPr/>
          <a:lstStyle/>
          <a:p>
            <a:fld id="{44ABFAE0-3500-4E85-90B3-D2F8B07B91FE}" type="slidenum">
              <a:rPr lang="nb-NO" smtClean="0"/>
              <a:t>7</a:t>
            </a:fld>
            <a:endParaRPr lang="nb-NO"/>
          </a:p>
        </p:txBody>
      </p:sp>
    </p:spTree>
    <p:extLst>
      <p:ext uri="{BB962C8B-B14F-4D97-AF65-F5344CB8AC3E}">
        <p14:creationId xmlns:p14="http://schemas.microsoft.com/office/powerpoint/2010/main" val="2489538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n-NO"/>
          </a:p>
        </p:txBody>
      </p:sp>
      <p:sp>
        <p:nvSpPr>
          <p:cNvPr id="4" name="Plassholder for lysbildenummer 3"/>
          <p:cNvSpPr>
            <a:spLocks noGrp="1"/>
          </p:cNvSpPr>
          <p:nvPr>
            <p:ph type="sldNum" sz="quarter" idx="10"/>
          </p:nvPr>
        </p:nvSpPr>
        <p:spPr/>
        <p:txBody>
          <a:bodyPr/>
          <a:lstStyle/>
          <a:p>
            <a:fld id="{44ABFAE0-3500-4E85-90B3-D2F8B07B91FE}" type="slidenum">
              <a:rPr lang="nb-NO" smtClean="0"/>
              <a:t>8</a:t>
            </a:fld>
            <a:endParaRPr lang="nb-NO"/>
          </a:p>
        </p:txBody>
      </p:sp>
    </p:spTree>
    <p:extLst>
      <p:ext uri="{BB962C8B-B14F-4D97-AF65-F5344CB8AC3E}">
        <p14:creationId xmlns:p14="http://schemas.microsoft.com/office/powerpoint/2010/main" val="2172665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n-NO"/>
          </a:p>
        </p:txBody>
      </p:sp>
      <p:sp>
        <p:nvSpPr>
          <p:cNvPr id="4" name="Plassholder for lysbildenummer 3"/>
          <p:cNvSpPr>
            <a:spLocks noGrp="1"/>
          </p:cNvSpPr>
          <p:nvPr>
            <p:ph type="sldNum" sz="quarter" idx="10"/>
          </p:nvPr>
        </p:nvSpPr>
        <p:spPr/>
        <p:txBody>
          <a:bodyPr/>
          <a:lstStyle/>
          <a:p>
            <a:fld id="{44ABFAE0-3500-4E85-90B3-D2F8B07B91FE}" type="slidenum">
              <a:rPr lang="nb-NO" smtClean="0"/>
              <a:t>9</a:t>
            </a:fld>
            <a:endParaRPr lang="nb-NO"/>
          </a:p>
        </p:txBody>
      </p:sp>
    </p:spTree>
    <p:extLst>
      <p:ext uri="{BB962C8B-B14F-4D97-AF65-F5344CB8AC3E}">
        <p14:creationId xmlns:p14="http://schemas.microsoft.com/office/powerpoint/2010/main" val="4089961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n-NO" dirty="0"/>
          </a:p>
        </p:txBody>
      </p:sp>
      <p:sp>
        <p:nvSpPr>
          <p:cNvPr id="4" name="Plassholder for lysbildenummer 3"/>
          <p:cNvSpPr>
            <a:spLocks noGrp="1"/>
          </p:cNvSpPr>
          <p:nvPr>
            <p:ph type="sldNum" sz="quarter" idx="10"/>
          </p:nvPr>
        </p:nvSpPr>
        <p:spPr/>
        <p:txBody>
          <a:bodyPr/>
          <a:lstStyle/>
          <a:p>
            <a:fld id="{44ABFAE0-3500-4E85-90B3-D2F8B07B91FE}" type="slidenum">
              <a:rPr lang="nb-NO" smtClean="0"/>
              <a:t>10</a:t>
            </a:fld>
            <a:endParaRPr lang="nb-NO"/>
          </a:p>
        </p:txBody>
      </p:sp>
    </p:spTree>
    <p:extLst>
      <p:ext uri="{BB962C8B-B14F-4D97-AF65-F5344CB8AC3E}">
        <p14:creationId xmlns:p14="http://schemas.microsoft.com/office/powerpoint/2010/main" val="2442281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nb-NO"/>
              <a:t>Klikk for å redigere tittelstil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4" name="Date Placeholder 3"/>
          <p:cNvSpPr>
            <a:spLocks noGrp="1"/>
          </p:cNvSpPr>
          <p:nvPr>
            <p:ph type="dt" sz="half" idx="10"/>
          </p:nvPr>
        </p:nvSpPr>
        <p:spPr/>
        <p:txBody>
          <a:bodyPr/>
          <a:lstStyle/>
          <a:p>
            <a:fld id="{5FCB0679-E913-440B-8E20-7263540529C6}" type="datetimeFigureOut">
              <a:rPr lang="nb-NO" smtClean="0"/>
              <a:t>21.05.2019</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3100858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Vertical Text Placeholder 2"/>
          <p:cNvSpPr>
            <a:spLocks noGrp="1"/>
          </p:cNvSpPr>
          <p:nvPr>
            <p:ph type="body" orient="vert" idx="1"/>
          </p:nvPr>
        </p:nvSpPr>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5FCB0679-E913-440B-8E20-7263540529C6}" type="datetimeFigureOut">
              <a:rPr lang="nb-NO" smtClean="0"/>
              <a:t>21.05.2019</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453821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nb-NO"/>
              <a:t>Klikk for å redigere tittelstil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5FCB0679-E913-440B-8E20-7263540529C6}" type="datetimeFigureOut">
              <a:rPr lang="nb-NO" smtClean="0"/>
              <a:t>21.05.2019</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2657487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Content Placeholder 2"/>
          <p:cNvSpPr>
            <a:spLocks noGrp="1"/>
          </p:cNvSpPr>
          <p:nvPr>
            <p:ph idx="1"/>
          </p:nvPr>
        </p:nvSpPr>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5FCB0679-E913-440B-8E20-7263540529C6}" type="datetimeFigureOut">
              <a:rPr lang="nb-NO" smtClean="0"/>
              <a:t>21.05.2019</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3834108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nb-NO"/>
              <a:t>Klikk for å redigere tittelstil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Rediger tekststiler i malen</a:t>
            </a:r>
          </a:p>
        </p:txBody>
      </p:sp>
      <p:sp>
        <p:nvSpPr>
          <p:cNvPr id="4" name="Date Placeholder 3"/>
          <p:cNvSpPr>
            <a:spLocks noGrp="1"/>
          </p:cNvSpPr>
          <p:nvPr>
            <p:ph type="dt" sz="half" idx="10"/>
          </p:nvPr>
        </p:nvSpPr>
        <p:spPr/>
        <p:txBody>
          <a:bodyPr/>
          <a:lstStyle/>
          <a:p>
            <a:fld id="{5FCB0679-E913-440B-8E20-7263540529C6}" type="datetimeFigureOut">
              <a:rPr lang="nb-NO" smtClean="0"/>
              <a:t>21.05.2019</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2833155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5" name="Date Placeholder 4"/>
          <p:cNvSpPr>
            <a:spLocks noGrp="1"/>
          </p:cNvSpPr>
          <p:nvPr>
            <p:ph type="dt" sz="half" idx="10"/>
          </p:nvPr>
        </p:nvSpPr>
        <p:spPr/>
        <p:txBody>
          <a:bodyPr/>
          <a:lstStyle/>
          <a:p>
            <a:fld id="{5FCB0679-E913-440B-8E20-7263540529C6}" type="datetimeFigureOut">
              <a:rPr lang="nb-NO" smtClean="0"/>
              <a:t>21.05.2019</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71089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nb-NO"/>
              <a:t>Klikk for å redigere tittelstil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4" name="Content Placeholder 3"/>
          <p:cNvSpPr>
            <a:spLocks noGrp="1"/>
          </p:cNvSpPr>
          <p:nvPr>
            <p:ph sz="half" idx="2"/>
          </p:nvPr>
        </p:nvSpPr>
        <p:spPr>
          <a:xfrm>
            <a:off x="629842" y="2505075"/>
            <a:ext cx="3868340" cy="368458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6" name="Content Placeholder 5"/>
          <p:cNvSpPr>
            <a:spLocks noGrp="1"/>
          </p:cNvSpPr>
          <p:nvPr>
            <p:ph sz="quarter" idx="4"/>
          </p:nvPr>
        </p:nvSpPr>
        <p:spPr>
          <a:xfrm>
            <a:off x="4629150" y="2505075"/>
            <a:ext cx="3887391" cy="368458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7" name="Date Placeholder 6"/>
          <p:cNvSpPr>
            <a:spLocks noGrp="1"/>
          </p:cNvSpPr>
          <p:nvPr>
            <p:ph type="dt" sz="half" idx="10"/>
          </p:nvPr>
        </p:nvSpPr>
        <p:spPr/>
        <p:txBody>
          <a:bodyPr/>
          <a:lstStyle/>
          <a:p>
            <a:fld id="{5FCB0679-E913-440B-8E20-7263540529C6}" type="datetimeFigureOut">
              <a:rPr lang="nb-NO" smtClean="0"/>
              <a:t>21.05.2019</a:t>
            </a:fld>
            <a:endParaRPr lang="nb-NO"/>
          </a:p>
        </p:txBody>
      </p:sp>
      <p:sp>
        <p:nvSpPr>
          <p:cNvPr id="8" name="Footer Placeholder 7"/>
          <p:cNvSpPr>
            <a:spLocks noGrp="1"/>
          </p:cNvSpPr>
          <p:nvPr>
            <p:ph type="ftr" sz="quarter" idx="11"/>
          </p:nvPr>
        </p:nvSpPr>
        <p:spPr/>
        <p:txBody>
          <a:bodyPr/>
          <a:lstStyle/>
          <a:p>
            <a:endParaRPr lang="nb-NO"/>
          </a:p>
        </p:txBody>
      </p:sp>
      <p:sp>
        <p:nvSpPr>
          <p:cNvPr id="9" name="Slide Number Placeholder 8"/>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1060645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Date Placeholder 2"/>
          <p:cNvSpPr>
            <a:spLocks noGrp="1"/>
          </p:cNvSpPr>
          <p:nvPr>
            <p:ph type="dt" sz="half" idx="10"/>
          </p:nvPr>
        </p:nvSpPr>
        <p:spPr/>
        <p:txBody>
          <a:bodyPr/>
          <a:lstStyle/>
          <a:p>
            <a:fld id="{5FCB0679-E913-440B-8E20-7263540529C6}" type="datetimeFigureOut">
              <a:rPr lang="nb-NO" smtClean="0"/>
              <a:t>21.05.2019</a:t>
            </a:fld>
            <a:endParaRPr lang="nb-NO"/>
          </a:p>
        </p:txBody>
      </p:sp>
      <p:sp>
        <p:nvSpPr>
          <p:cNvPr id="4" name="Footer Placeholder 3"/>
          <p:cNvSpPr>
            <a:spLocks noGrp="1"/>
          </p:cNvSpPr>
          <p:nvPr>
            <p:ph type="ftr" sz="quarter" idx="11"/>
          </p:nvPr>
        </p:nvSpPr>
        <p:spPr/>
        <p:txBody>
          <a:bodyPr/>
          <a:lstStyle/>
          <a:p>
            <a:endParaRPr lang="nb-NO"/>
          </a:p>
        </p:txBody>
      </p:sp>
      <p:sp>
        <p:nvSpPr>
          <p:cNvPr id="5" name="Slide Number Placeholder 4"/>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3499396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CB0679-E913-440B-8E20-7263540529C6}" type="datetimeFigureOut">
              <a:rPr lang="nb-NO" smtClean="0"/>
              <a:t>21.05.2019</a:t>
            </a:fld>
            <a:endParaRPr lang="nb-NO"/>
          </a:p>
        </p:txBody>
      </p:sp>
      <p:sp>
        <p:nvSpPr>
          <p:cNvPr id="3" name="Footer Placeholder 2"/>
          <p:cNvSpPr>
            <a:spLocks noGrp="1"/>
          </p:cNvSpPr>
          <p:nvPr>
            <p:ph type="ftr" sz="quarter" idx="11"/>
          </p:nvPr>
        </p:nvSpPr>
        <p:spPr/>
        <p:txBody>
          <a:bodyPr/>
          <a:lstStyle/>
          <a:p>
            <a:endParaRPr lang="nb-NO"/>
          </a:p>
        </p:txBody>
      </p:sp>
      <p:sp>
        <p:nvSpPr>
          <p:cNvPr id="4" name="Slide Number Placeholder 3"/>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2382918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b-NO"/>
              <a:t>Klikk for å redigere tittelstil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Rediger tekststiler i malen</a:t>
            </a:r>
          </a:p>
        </p:txBody>
      </p:sp>
      <p:sp>
        <p:nvSpPr>
          <p:cNvPr id="5" name="Date Placeholder 4"/>
          <p:cNvSpPr>
            <a:spLocks noGrp="1"/>
          </p:cNvSpPr>
          <p:nvPr>
            <p:ph type="dt" sz="half" idx="10"/>
          </p:nvPr>
        </p:nvSpPr>
        <p:spPr/>
        <p:txBody>
          <a:bodyPr/>
          <a:lstStyle/>
          <a:p>
            <a:fld id="{5FCB0679-E913-440B-8E20-7263540529C6}" type="datetimeFigureOut">
              <a:rPr lang="nb-NO" smtClean="0"/>
              <a:t>21.05.2019</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2331035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b-NO"/>
              <a:t>Klikk for å redigere tittelstil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a:t>Klikk på ikonet for å legge til et bilde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Rediger tekststiler i malen</a:t>
            </a:r>
          </a:p>
        </p:txBody>
      </p:sp>
      <p:sp>
        <p:nvSpPr>
          <p:cNvPr id="5" name="Date Placeholder 4"/>
          <p:cNvSpPr>
            <a:spLocks noGrp="1"/>
          </p:cNvSpPr>
          <p:nvPr>
            <p:ph type="dt" sz="half" idx="10"/>
          </p:nvPr>
        </p:nvSpPr>
        <p:spPr/>
        <p:txBody>
          <a:bodyPr/>
          <a:lstStyle/>
          <a:p>
            <a:fld id="{5FCB0679-E913-440B-8E20-7263540529C6}" type="datetimeFigureOut">
              <a:rPr lang="nb-NO" smtClean="0"/>
              <a:t>21.05.2019</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6838F6F0-D7E3-4011-9C34-AFBF794E73EE}" type="slidenum">
              <a:rPr lang="nb-NO" smtClean="0"/>
              <a:t>‹#›</a:t>
            </a:fld>
            <a:endParaRPr lang="nb-NO"/>
          </a:p>
        </p:txBody>
      </p:sp>
    </p:spTree>
    <p:extLst>
      <p:ext uri="{BB962C8B-B14F-4D97-AF65-F5344CB8AC3E}">
        <p14:creationId xmlns:p14="http://schemas.microsoft.com/office/powerpoint/2010/main" val="3085075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b-NO"/>
              <a:t>Klikk for å redigere tittelstil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CB0679-E913-440B-8E20-7263540529C6}" type="datetimeFigureOut">
              <a:rPr lang="nb-NO" smtClean="0"/>
              <a:t>21.05.2019</a:t>
            </a:fld>
            <a:endParaRPr lang="nb-N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38F6F0-D7E3-4011-9C34-AFBF794E73EE}" type="slidenum">
              <a:rPr lang="nb-NO" smtClean="0"/>
              <a:t>‹#›</a:t>
            </a:fld>
            <a:endParaRPr lang="nb-NO"/>
          </a:p>
        </p:txBody>
      </p:sp>
    </p:spTree>
    <p:extLst>
      <p:ext uri="{BB962C8B-B14F-4D97-AF65-F5344CB8AC3E}">
        <p14:creationId xmlns:p14="http://schemas.microsoft.com/office/powerpoint/2010/main" val="271699448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8.svg"/><Relationship Id="rId5" Type="http://schemas.openxmlformats.org/officeDocument/2006/relationships/image" Target="../media/image23.png"/><Relationship Id="rId4" Type="http://schemas.openxmlformats.org/officeDocument/2006/relationships/image" Target="../media/image6.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notesSlide" Target="../notesSlides/notesSlide20.xml"/><Relationship Id="rId16" Type="http://schemas.openxmlformats.org/officeDocument/2006/relationships/image" Target="../media/image8.svg"/><Relationship Id="rId1" Type="http://schemas.openxmlformats.org/officeDocument/2006/relationships/slideLayout" Target="../slideLayouts/slideLayout1.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23.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10.sv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8.svg"/><Relationship Id="rId5" Type="http://schemas.openxmlformats.org/officeDocument/2006/relationships/image" Target="../media/image36.png"/><Relationship Id="rId4" Type="http://schemas.openxmlformats.org/officeDocument/2006/relationships/image" Target="../media/image10.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1.jp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7" name="Tittel 6">
            <a:extLst>
              <a:ext uri="{FF2B5EF4-FFF2-40B4-BE49-F238E27FC236}">
                <a16:creationId xmlns:a16="http://schemas.microsoft.com/office/drawing/2014/main" xmlns="" id="{E31A6DCA-4B3D-4100-94BB-E3D2B30D7989}"/>
              </a:ext>
            </a:extLst>
          </p:cNvPr>
          <p:cNvSpPr>
            <a:spLocks noGrp="1"/>
          </p:cNvSpPr>
          <p:nvPr>
            <p:ph type="title"/>
          </p:nvPr>
        </p:nvSpPr>
        <p:spPr/>
        <p:txBody>
          <a:bodyPr/>
          <a:lstStyle/>
          <a:p>
            <a:r>
              <a:rPr lang="nb-NO" dirty="0"/>
              <a:t> </a:t>
            </a:r>
          </a:p>
        </p:txBody>
      </p:sp>
      <p:sp>
        <p:nvSpPr>
          <p:cNvPr id="8" name="Plassholder for innhold 7">
            <a:extLst>
              <a:ext uri="{FF2B5EF4-FFF2-40B4-BE49-F238E27FC236}">
                <a16:creationId xmlns:a16="http://schemas.microsoft.com/office/drawing/2014/main" xmlns="" id="{937BF721-4B33-462C-9BDE-1BF7C6DB919E}"/>
              </a:ext>
            </a:extLst>
          </p:cNvPr>
          <p:cNvSpPr>
            <a:spLocks noGrp="1"/>
          </p:cNvSpPr>
          <p:nvPr>
            <p:ph idx="1"/>
          </p:nvPr>
        </p:nvSpPr>
        <p:spPr>
          <a:xfrm>
            <a:off x="0" y="0"/>
            <a:ext cx="9144000" cy="6429375"/>
          </a:xfrm>
          <a:solidFill>
            <a:srgbClr val="9FC1C0"/>
          </a:solidFill>
        </p:spPr>
        <p:txBody>
          <a:bodyPr/>
          <a:lstStyle/>
          <a:p>
            <a:pPr marL="0" indent="0" algn="ctr">
              <a:buNone/>
            </a:pPr>
            <a:endParaRPr lang="nb-NO" dirty="0"/>
          </a:p>
          <a:p>
            <a:pPr marL="0" indent="0" algn="ctr">
              <a:buNone/>
            </a:pPr>
            <a:endParaRPr lang="nb-NO" sz="8800" b="1" dirty="0">
              <a:solidFill>
                <a:srgbClr val="FF7F24"/>
              </a:solidFill>
              <a:latin typeface="Raleway" panose="020B0003030101060003" pitchFamily="34" charset="0"/>
            </a:endParaRPr>
          </a:p>
          <a:p>
            <a:pPr marL="0" indent="0" algn="ctr">
              <a:buNone/>
            </a:pPr>
            <a:r>
              <a:rPr lang="nb-NO" sz="8800" b="1" dirty="0">
                <a:solidFill>
                  <a:srgbClr val="FF7F24"/>
                </a:solidFill>
                <a:latin typeface="Raleway" panose="020B0003030101060003" pitchFamily="34" charset="0"/>
              </a:rPr>
              <a:t>ALLE</a:t>
            </a:r>
            <a:r>
              <a:rPr lang="nb-NO" sz="8800" dirty="0">
                <a:solidFill>
                  <a:schemeClr val="bg1"/>
                </a:solidFill>
                <a:latin typeface="Raleway" panose="020B0003030101060003" pitchFamily="34" charset="0"/>
              </a:rPr>
              <a:t>MED</a:t>
            </a:r>
          </a:p>
          <a:p>
            <a:pPr marL="0" indent="0" algn="ctr">
              <a:buNone/>
            </a:pPr>
            <a:endParaRPr lang="nb-NO" sz="2000" dirty="0">
              <a:solidFill>
                <a:schemeClr val="bg1"/>
              </a:solidFill>
              <a:latin typeface="Raleway" panose="020B0003030101060003" pitchFamily="34" charset="0"/>
            </a:endParaRPr>
          </a:p>
          <a:p>
            <a:pPr marL="0" indent="0" algn="ctr">
              <a:buNone/>
            </a:pPr>
            <a:endParaRPr lang="nb-NO" sz="2000" dirty="0">
              <a:solidFill>
                <a:schemeClr val="bg1"/>
              </a:solidFill>
              <a:latin typeface="Raleway" panose="020B0003030101060003" pitchFamily="34" charset="0"/>
            </a:endParaRPr>
          </a:p>
          <a:p>
            <a:pPr marL="0" indent="0" algn="ctr">
              <a:buNone/>
            </a:pPr>
            <a:endParaRPr lang="nb-NO" sz="2000" dirty="0">
              <a:solidFill>
                <a:schemeClr val="bg1"/>
              </a:solidFill>
              <a:latin typeface="Raleway" panose="020B0003030101060003" pitchFamily="34" charset="0"/>
            </a:endParaRPr>
          </a:p>
          <a:p>
            <a:pPr marL="0" indent="0" algn="ctr">
              <a:buNone/>
            </a:pPr>
            <a:endParaRPr lang="nb-NO" sz="2000" dirty="0">
              <a:solidFill>
                <a:schemeClr val="bg1"/>
              </a:solidFill>
              <a:latin typeface="Raleway" panose="020B0003030101060003" pitchFamily="34" charset="0"/>
            </a:endParaRPr>
          </a:p>
          <a:p>
            <a:pPr marL="0" indent="0" algn="ctr">
              <a:buNone/>
            </a:pPr>
            <a:endParaRPr lang="nb-NO" sz="2000" dirty="0">
              <a:solidFill>
                <a:schemeClr val="bg1"/>
              </a:solidFill>
              <a:latin typeface="Raleway" panose="020B0003030101060003" pitchFamily="34" charset="0"/>
            </a:endParaRPr>
          </a:p>
          <a:p>
            <a:pPr marL="0" indent="0" algn="ctr">
              <a:buNone/>
            </a:pPr>
            <a:endParaRPr lang="nb-NO" sz="2000" dirty="0">
              <a:solidFill>
                <a:schemeClr val="bg1"/>
              </a:solidFill>
              <a:latin typeface="Raleway" panose="020B0003030101060003" pitchFamily="34" charset="0"/>
            </a:endParaRPr>
          </a:p>
          <a:p>
            <a:pPr marL="0" indent="0" algn="ctr">
              <a:buNone/>
            </a:pPr>
            <a:endParaRPr lang="nb-NO" sz="2000" dirty="0">
              <a:solidFill>
                <a:schemeClr val="bg1"/>
              </a:solidFill>
              <a:latin typeface="Raleway" panose="020B0003030101060003" pitchFamily="34" charset="0"/>
            </a:endParaRPr>
          </a:p>
          <a:p>
            <a:pPr marL="0" indent="0" algn="ctr">
              <a:buNone/>
            </a:pPr>
            <a:r>
              <a:rPr lang="nb-NO" sz="2000" dirty="0">
                <a:solidFill>
                  <a:schemeClr val="bg1"/>
                </a:solidFill>
                <a:latin typeface="Raleway" panose="020B0003030101060003" pitchFamily="34" charset="0"/>
              </a:rPr>
              <a:t>Nasjonal dugnad mot fattigdom og utenforskap blant barn og unge</a:t>
            </a:r>
          </a:p>
        </p:txBody>
      </p:sp>
      <p:sp>
        <p:nvSpPr>
          <p:cNvPr id="13" name="Rektangel 12">
            <a:extLst>
              <a:ext uri="{FF2B5EF4-FFF2-40B4-BE49-F238E27FC236}">
                <a16:creationId xmlns:a16="http://schemas.microsoft.com/office/drawing/2014/main" xmlns="" id="{00EF2C50-6CFD-4E1E-BE55-129C2A6B4E7C}"/>
              </a:ext>
            </a:extLst>
          </p:cNvPr>
          <p:cNvSpPr/>
          <p:nvPr/>
        </p:nvSpPr>
        <p:spPr>
          <a:xfrm>
            <a:off x="850352" y="3214687"/>
            <a:ext cx="7443296" cy="20168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4800" b="1" dirty="0">
                <a:solidFill>
                  <a:schemeClr val="bg1"/>
                </a:solidFill>
                <a:latin typeface="Raleway" panose="020B0003030101060003" pitchFamily="34" charset="0"/>
              </a:rPr>
              <a:t>Velkommen til dugnad, </a:t>
            </a:r>
            <a:endParaRPr lang="nb-NO" sz="4800" b="1" dirty="0">
              <a:latin typeface="Raleway" panose="020B0003030101060003"/>
            </a:endParaRPr>
          </a:p>
          <a:p>
            <a:pPr algn="ctr"/>
            <a:r>
              <a:rPr lang="nb-NO" sz="4800" b="1" dirty="0">
                <a:solidFill>
                  <a:schemeClr val="bg1"/>
                </a:solidFill>
                <a:latin typeface="Raleway" panose="020B0003030101060003"/>
              </a:rPr>
              <a:t>Flora</a:t>
            </a:r>
            <a:endParaRPr lang="nb-NO" sz="4800" b="1" dirty="0">
              <a:solidFill>
                <a:schemeClr val="bg1"/>
              </a:solidFill>
              <a:latin typeface="Raleway" panose="020B0003030101060003" pitchFamily="34" charset="0"/>
            </a:endParaRPr>
          </a:p>
        </p:txBody>
      </p:sp>
    </p:spTree>
    <p:extLst>
      <p:ext uri="{BB962C8B-B14F-4D97-AF65-F5344CB8AC3E}">
        <p14:creationId xmlns:p14="http://schemas.microsoft.com/office/powerpoint/2010/main" val="17778676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75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3" name="TekstSylinder 2"/>
          <p:cNvSpPr txBox="1"/>
          <p:nvPr/>
        </p:nvSpPr>
        <p:spPr>
          <a:xfrm>
            <a:off x="395536" y="1691820"/>
            <a:ext cx="5832648" cy="3416320"/>
          </a:xfrm>
          <a:prstGeom prst="rect">
            <a:avLst/>
          </a:prstGeom>
          <a:noFill/>
        </p:spPr>
        <p:txBody>
          <a:bodyPr wrap="square" rtlCol="0">
            <a:spAutoFit/>
          </a:bodyPr>
          <a:lstStyle/>
          <a:p>
            <a:endParaRPr lang="nn-NO" dirty="0" smtClean="0">
              <a:latin typeface="Raleway"/>
            </a:endParaRPr>
          </a:p>
          <a:p>
            <a:r>
              <a:rPr lang="nn-NO" dirty="0" smtClean="0">
                <a:latin typeface="Raleway"/>
              </a:rPr>
              <a:t>Fotballskulen </a:t>
            </a:r>
            <a:r>
              <a:rPr lang="nn-NO" dirty="0">
                <a:latin typeface="Raleway"/>
              </a:rPr>
              <a:t>veke  (sommar)		</a:t>
            </a:r>
            <a:r>
              <a:rPr lang="nn-NO" dirty="0" smtClean="0">
                <a:latin typeface="Raleway"/>
              </a:rPr>
              <a:t>		25 </a:t>
            </a:r>
            <a:r>
              <a:rPr lang="nn-NO" dirty="0">
                <a:latin typeface="Raleway"/>
              </a:rPr>
              <a:t>barn</a:t>
            </a:r>
          </a:p>
          <a:p>
            <a:r>
              <a:rPr lang="nn-NO" dirty="0">
                <a:latin typeface="Raleway"/>
              </a:rPr>
              <a:t>Handballskulen veke  (sommar</a:t>
            </a:r>
            <a:r>
              <a:rPr lang="nn-NO" dirty="0" smtClean="0">
                <a:latin typeface="Raleway"/>
              </a:rPr>
              <a:t>)</a:t>
            </a:r>
            <a:r>
              <a:rPr lang="nn-NO" dirty="0">
                <a:latin typeface="Raleway"/>
              </a:rPr>
              <a:t>	</a:t>
            </a:r>
            <a:r>
              <a:rPr lang="nn-NO" dirty="0" smtClean="0">
                <a:latin typeface="Raleway"/>
              </a:rPr>
              <a:t>			26 </a:t>
            </a:r>
            <a:r>
              <a:rPr lang="nn-NO" dirty="0">
                <a:latin typeface="Raleway"/>
              </a:rPr>
              <a:t>barn</a:t>
            </a:r>
          </a:p>
          <a:p>
            <a:r>
              <a:rPr lang="nn-NO" dirty="0">
                <a:latin typeface="Raleway"/>
              </a:rPr>
              <a:t>2 familiehelger, Krokane Sanitetslag 	</a:t>
            </a:r>
            <a:r>
              <a:rPr lang="nn-NO" dirty="0" smtClean="0">
                <a:latin typeface="Raleway"/>
              </a:rPr>
              <a:t>	60 pers</a:t>
            </a:r>
            <a:endParaRPr lang="nn-NO" dirty="0">
              <a:latin typeface="Raleway"/>
            </a:endParaRPr>
          </a:p>
          <a:p>
            <a:r>
              <a:rPr lang="nn-NO" dirty="0">
                <a:latin typeface="Raleway"/>
              </a:rPr>
              <a:t>Gardsveke Soldalen  Akt. gard (sommar)	</a:t>
            </a:r>
            <a:r>
              <a:rPr lang="nn-NO" dirty="0" smtClean="0">
                <a:latin typeface="Raleway"/>
              </a:rPr>
              <a:t>	2 </a:t>
            </a:r>
            <a:r>
              <a:rPr lang="nn-NO" dirty="0">
                <a:latin typeface="Raleway"/>
              </a:rPr>
              <a:t>barn</a:t>
            </a:r>
          </a:p>
          <a:p>
            <a:r>
              <a:rPr lang="nn-NO" dirty="0">
                <a:latin typeface="Raleway"/>
              </a:rPr>
              <a:t>Segleskuleveke (sommar)		</a:t>
            </a:r>
            <a:r>
              <a:rPr lang="nn-NO" dirty="0" smtClean="0">
                <a:latin typeface="Raleway"/>
              </a:rPr>
              <a:t>			2 </a:t>
            </a:r>
            <a:r>
              <a:rPr lang="nn-NO" dirty="0">
                <a:latin typeface="Raleway"/>
              </a:rPr>
              <a:t>barn	</a:t>
            </a:r>
          </a:p>
          <a:p>
            <a:r>
              <a:rPr lang="nn-NO" dirty="0">
                <a:latin typeface="Raleway"/>
              </a:rPr>
              <a:t>Sommarskule kystmuseet		</a:t>
            </a:r>
            <a:r>
              <a:rPr lang="nn-NO" dirty="0" smtClean="0">
                <a:latin typeface="Raleway"/>
              </a:rPr>
              <a:t>			2 </a:t>
            </a:r>
            <a:r>
              <a:rPr lang="nn-NO" dirty="0">
                <a:latin typeface="Raleway"/>
              </a:rPr>
              <a:t>barn</a:t>
            </a:r>
          </a:p>
          <a:p>
            <a:r>
              <a:rPr lang="nn-NO" dirty="0">
                <a:latin typeface="Raleway"/>
              </a:rPr>
              <a:t>Handballskule vinter og haustferie	</a:t>
            </a:r>
            <a:r>
              <a:rPr lang="nn-NO" dirty="0" smtClean="0">
                <a:latin typeface="Raleway"/>
              </a:rPr>
              <a:t>		57 </a:t>
            </a:r>
            <a:r>
              <a:rPr lang="nn-NO" dirty="0">
                <a:latin typeface="Raleway"/>
              </a:rPr>
              <a:t>barn	</a:t>
            </a:r>
          </a:p>
          <a:p>
            <a:r>
              <a:rPr lang="nn-NO" dirty="0">
                <a:latin typeface="Raleway"/>
              </a:rPr>
              <a:t>Sommarskule forskarfabrikken		</a:t>
            </a:r>
            <a:r>
              <a:rPr lang="nn-NO" dirty="0" smtClean="0">
                <a:latin typeface="Raleway"/>
              </a:rPr>
              <a:t>		2 barn</a:t>
            </a:r>
          </a:p>
          <a:p>
            <a:r>
              <a:rPr lang="nn-NO" dirty="0">
                <a:latin typeface="Raleway"/>
              </a:rPr>
              <a:t>		</a:t>
            </a:r>
          </a:p>
          <a:p>
            <a:r>
              <a:rPr lang="nn-NO" b="1" i="1" u="sng" dirty="0">
                <a:latin typeface="Raleway"/>
              </a:rPr>
              <a:t>Totalt tilbod i feriane:		</a:t>
            </a:r>
            <a:r>
              <a:rPr lang="nn-NO" b="1" i="1" u="sng" dirty="0" smtClean="0">
                <a:latin typeface="Raleway"/>
              </a:rPr>
              <a:t>		176 </a:t>
            </a:r>
            <a:r>
              <a:rPr lang="nn-NO" b="1" i="1" u="sng" dirty="0">
                <a:latin typeface="Raleway"/>
              </a:rPr>
              <a:t>barn/ 7 familiar</a:t>
            </a:r>
            <a:endParaRPr lang="nn-NO" dirty="0">
              <a:latin typeface="Raleway"/>
            </a:endParaRPr>
          </a:p>
          <a:p>
            <a:endParaRPr lang="nn-NO" dirty="0" smtClean="0"/>
          </a:p>
        </p:txBody>
      </p:sp>
      <p:sp>
        <p:nvSpPr>
          <p:cNvPr id="2" name="Rektangel 1"/>
          <p:cNvSpPr/>
          <p:nvPr/>
        </p:nvSpPr>
        <p:spPr>
          <a:xfrm>
            <a:off x="395536" y="5301208"/>
            <a:ext cx="6243272" cy="954107"/>
          </a:xfrm>
          <a:prstGeom prst="rect">
            <a:avLst/>
          </a:prstGeom>
        </p:spPr>
        <p:txBody>
          <a:bodyPr wrap="square">
            <a:spAutoFit/>
          </a:bodyPr>
          <a:lstStyle/>
          <a:p>
            <a:r>
              <a:rPr lang="nn-NO" sz="2800" b="1" dirty="0" smtClean="0"/>
              <a:t>TIL SAMAN CA. KR. 700 000,- PÅ AKTIVITETAR I 2018.</a:t>
            </a:r>
            <a:endParaRPr lang="nn-NO" sz="2800" b="1" dirty="0"/>
          </a:p>
        </p:txBody>
      </p:sp>
      <p:cxnSp>
        <p:nvCxnSpPr>
          <p:cNvPr id="6" name="Rett linje 5">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kstSylinder 7">
            <a:extLst>
              <a:ext uri="{FF2B5EF4-FFF2-40B4-BE49-F238E27FC236}">
                <a16:creationId xmlns:a16="http://schemas.microsoft.com/office/drawing/2014/main" xmlns="" id="{6D23D114-E383-4D46-9FAA-46932FE85CCD}"/>
              </a:ext>
            </a:extLst>
          </p:cNvPr>
          <p:cNvSpPr txBox="1"/>
          <p:nvPr/>
        </p:nvSpPr>
        <p:spPr>
          <a:xfrm>
            <a:off x="395536" y="624426"/>
            <a:ext cx="7388231" cy="553998"/>
          </a:xfrm>
          <a:prstGeom prst="rect">
            <a:avLst/>
          </a:prstGeom>
          <a:noFill/>
        </p:spPr>
        <p:txBody>
          <a:bodyPr wrap="square" rtlCol="0">
            <a:spAutoFit/>
          </a:bodyPr>
          <a:lstStyle/>
          <a:p>
            <a:r>
              <a:rPr lang="nn-NO" sz="3000" b="1" dirty="0" smtClean="0">
                <a:solidFill>
                  <a:schemeClr val="bg1"/>
                </a:solidFill>
                <a:latin typeface="Raleway"/>
              </a:rPr>
              <a:t>Ferieaktivitetar barn og unge</a:t>
            </a:r>
            <a:endParaRPr lang="nn-NO" sz="3000" b="1" dirty="0">
              <a:solidFill>
                <a:schemeClr val="bg1"/>
              </a:solidFill>
              <a:latin typeface="Raleway"/>
            </a:endParaRPr>
          </a:p>
        </p:txBody>
      </p:sp>
      <p:pic>
        <p:nvPicPr>
          <p:cNvPr id="10" name="Bild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8808" y="1843365"/>
            <a:ext cx="2388080" cy="2388080"/>
          </a:xfrm>
          <a:prstGeom prst="rect">
            <a:avLst/>
          </a:prstGeom>
        </p:spPr>
      </p:pic>
      <p:pic>
        <p:nvPicPr>
          <p:cNvPr id="11" name="Bild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8808" y="4326084"/>
            <a:ext cx="2388080" cy="2388080"/>
          </a:xfrm>
          <a:prstGeom prst="rect">
            <a:avLst/>
          </a:prstGeom>
        </p:spPr>
      </p:pic>
    </p:spTree>
    <p:extLst>
      <p:ext uri="{BB962C8B-B14F-4D97-AF65-F5344CB8AC3E}">
        <p14:creationId xmlns:p14="http://schemas.microsoft.com/office/powerpoint/2010/main" val="3755032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cxnSp>
        <p:nvCxnSpPr>
          <p:cNvPr id="4" name="Rett linje 3">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kstSylinder 5">
            <a:extLst>
              <a:ext uri="{FF2B5EF4-FFF2-40B4-BE49-F238E27FC236}">
                <a16:creationId xmlns:a16="http://schemas.microsoft.com/office/drawing/2014/main" xmlns="" id="{6D23D114-E383-4D46-9FAA-46932FE85CCD}"/>
              </a:ext>
            </a:extLst>
          </p:cNvPr>
          <p:cNvSpPr txBox="1"/>
          <p:nvPr/>
        </p:nvSpPr>
        <p:spPr>
          <a:xfrm>
            <a:off x="772357" y="744961"/>
            <a:ext cx="7388231" cy="830997"/>
          </a:xfrm>
          <a:prstGeom prst="rect">
            <a:avLst/>
          </a:prstGeom>
          <a:noFill/>
        </p:spPr>
        <p:txBody>
          <a:bodyPr wrap="square" rtlCol="0">
            <a:spAutoFit/>
          </a:bodyPr>
          <a:lstStyle/>
          <a:p>
            <a:r>
              <a:rPr lang="nb-NO" sz="4800" b="1" dirty="0" smtClean="0">
                <a:solidFill>
                  <a:schemeClr val="bg1"/>
                </a:solidFill>
                <a:latin typeface="Raleway" panose="020B0003030101060003"/>
              </a:rPr>
              <a:t>Kor får vi </a:t>
            </a:r>
            <a:r>
              <a:rPr lang="nb-NO" sz="4800" b="1" dirty="0" err="1" smtClean="0">
                <a:solidFill>
                  <a:schemeClr val="bg1"/>
                </a:solidFill>
                <a:latin typeface="Raleway" panose="020B0003030101060003"/>
              </a:rPr>
              <a:t>pengane</a:t>
            </a:r>
            <a:r>
              <a:rPr lang="nb-NO" sz="4800" b="1" dirty="0" smtClean="0">
                <a:solidFill>
                  <a:schemeClr val="bg1"/>
                </a:solidFill>
                <a:latin typeface="Raleway" panose="020B0003030101060003"/>
              </a:rPr>
              <a:t> </a:t>
            </a:r>
            <a:r>
              <a:rPr lang="nb-NO" sz="4800" b="1" dirty="0" err="1" smtClean="0">
                <a:solidFill>
                  <a:schemeClr val="bg1"/>
                </a:solidFill>
                <a:latin typeface="Raleway" panose="020B0003030101060003"/>
              </a:rPr>
              <a:t>frå</a:t>
            </a:r>
            <a:r>
              <a:rPr lang="nb-NO" sz="4800" b="1" dirty="0" smtClean="0">
                <a:solidFill>
                  <a:schemeClr val="bg1"/>
                </a:solidFill>
                <a:latin typeface="Raleway" panose="020B0003030101060003"/>
              </a:rPr>
              <a:t>?</a:t>
            </a:r>
            <a:endParaRPr lang="nb-NO" sz="4800" b="1" dirty="0">
              <a:solidFill>
                <a:schemeClr val="bg1"/>
              </a:solidFill>
              <a:latin typeface="Raleway" panose="020B0003030101060003"/>
            </a:endParaRPr>
          </a:p>
        </p:txBody>
      </p:sp>
      <p:sp>
        <p:nvSpPr>
          <p:cNvPr id="7" name="TekstSylinder 6">
            <a:extLst>
              <a:ext uri="{FF2B5EF4-FFF2-40B4-BE49-F238E27FC236}">
                <a16:creationId xmlns:a16="http://schemas.microsoft.com/office/drawing/2014/main" xmlns="" id="{2054C35D-8362-4EDF-BB46-2E2DDE64BBA6}"/>
              </a:ext>
            </a:extLst>
          </p:cNvPr>
          <p:cNvSpPr txBox="1"/>
          <p:nvPr/>
        </p:nvSpPr>
        <p:spPr>
          <a:xfrm>
            <a:off x="599829" y="2442307"/>
            <a:ext cx="8406148" cy="3139321"/>
          </a:xfrm>
          <a:prstGeom prst="rect">
            <a:avLst/>
          </a:prstGeom>
          <a:noFill/>
        </p:spPr>
        <p:txBody>
          <a:bodyPr wrap="square" rtlCol="0">
            <a:spAutoFit/>
          </a:bodyPr>
          <a:lstStyle/>
          <a:p>
            <a:pPr marL="285750" indent="-285750">
              <a:buFont typeface="Arial" panose="020B0604020202020204" pitchFamily="34" charset="0"/>
              <a:buChar char="•"/>
            </a:pPr>
            <a:r>
              <a:rPr lang="nb-NO" sz="2200" b="1" dirty="0" err="1" smtClean="0">
                <a:latin typeface="Raleway" panose="020B0003030101060003"/>
              </a:rPr>
              <a:t>Aktivitetsmidlar</a:t>
            </a:r>
            <a:r>
              <a:rPr lang="nb-NO" sz="2200" b="1" dirty="0" smtClean="0">
                <a:latin typeface="Raleway" panose="020B0003030101060003"/>
              </a:rPr>
              <a:t> </a:t>
            </a:r>
            <a:r>
              <a:rPr lang="nb-NO" sz="2200" b="1" dirty="0" err="1" smtClean="0">
                <a:latin typeface="Raleway" panose="020B0003030101060003"/>
              </a:rPr>
              <a:t>frå</a:t>
            </a:r>
            <a:r>
              <a:rPr lang="nb-NO" sz="2200" b="1" dirty="0" smtClean="0">
                <a:latin typeface="Raleway" panose="020B0003030101060003"/>
              </a:rPr>
              <a:t> KF Innvandrersenteret, kr 200 000</a:t>
            </a:r>
          </a:p>
          <a:p>
            <a:pPr marL="285750" indent="-285750">
              <a:buFont typeface="Arial" panose="020B0604020202020204" pitchFamily="34" charset="0"/>
              <a:buChar char="•"/>
            </a:pPr>
            <a:endParaRPr lang="nb-NO" sz="2200" b="1" dirty="0">
              <a:latin typeface="Raleway" panose="020B0003030101060003"/>
            </a:endParaRPr>
          </a:p>
          <a:p>
            <a:pPr marL="285750" indent="-285750">
              <a:buFont typeface="Arial" panose="020B0604020202020204" pitchFamily="34" charset="0"/>
              <a:buChar char="•"/>
            </a:pPr>
            <a:r>
              <a:rPr lang="nb-NO" sz="2200" b="1" dirty="0" err="1" smtClean="0">
                <a:latin typeface="Raleway" panose="020B0003030101060003"/>
              </a:rPr>
              <a:t>Barnefattigdomsmidlar</a:t>
            </a:r>
            <a:r>
              <a:rPr lang="nb-NO" sz="2200" b="1" dirty="0" smtClean="0">
                <a:latin typeface="Raleway" panose="020B0003030101060003"/>
              </a:rPr>
              <a:t> </a:t>
            </a:r>
            <a:r>
              <a:rPr lang="nb-NO" sz="2200" b="1" dirty="0" err="1" smtClean="0">
                <a:latin typeface="Raleway" panose="020B0003030101060003"/>
              </a:rPr>
              <a:t>frå</a:t>
            </a:r>
            <a:r>
              <a:rPr lang="nb-NO" sz="2200" b="1" dirty="0" smtClean="0">
                <a:latin typeface="Raleway" panose="020B0003030101060003"/>
              </a:rPr>
              <a:t> Flora Bystyre, inntil kr 300 000</a:t>
            </a:r>
          </a:p>
          <a:p>
            <a:pPr marL="285750" indent="-285750">
              <a:buFont typeface="Arial" panose="020B0604020202020204" pitchFamily="34" charset="0"/>
              <a:buChar char="•"/>
            </a:pPr>
            <a:endParaRPr lang="nb-NO" sz="2200" b="1" dirty="0">
              <a:latin typeface="Raleway" panose="020B0003030101060003"/>
            </a:endParaRPr>
          </a:p>
          <a:p>
            <a:pPr marL="285750" indent="-285750">
              <a:buFont typeface="Arial" panose="020B0604020202020204" pitchFamily="34" charset="0"/>
              <a:buChar char="•"/>
            </a:pPr>
            <a:r>
              <a:rPr lang="nb-NO" sz="2200" b="1" dirty="0" err="1" smtClean="0">
                <a:latin typeface="Raleway" panose="020B0003030101060003"/>
              </a:rPr>
              <a:t>Bufdir</a:t>
            </a:r>
            <a:r>
              <a:rPr lang="nb-NO" sz="2200" b="1" dirty="0" smtClean="0">
                <a:latin typeface="Raleway" panose="020B0003030101060003"/>
              </a:rPr>
              <a:t> – inkludering av barn i </a:t>
            </a:r>
            <a:r>
              <a:rPr lang="nb-NO" sz="2200" b="1" dirty="0" err="1" smtClean="0">
                <a:latin typeface="Raleway" panose="020B0003030101060003"/>
              </a:rPr>
              <a:t>lavinntektsfamiliar</a:t>
            </a:r>
            <a:r>
              <a:rPr lang="nb-NO" sz="2200" b="1" dirty="0" smtClean="0">
                <a:latin typeface="Raleway" panose="020B0003030101060003"/>
              </a:rPr>
              <a:t>, kr 280 000 i 2019</a:t>
            </a:r>
          </a:p>
          <a:p>
            <a:pPr marL="285750" indent="-285750">
              <a:buFont typeface="Arial" panose="020B0604020202020204" pitchFamily="34" charset="0"/>
              <a:buChar char="•"/>
            </a:pPr>
            <a:endParaRPr lang="nb-NO" sz="2200" b="1" dirty="0">
              <a:latin typeface="Raleway" panose="020B0003030101060003"/>
            </a:endParaRPr>
          </a:p>
          <a:p>
            <a:pPr marL="285750" indent="-285750">
              <a:buFont typeface="Arial" panose="020B0604020202020204" pitchFamily="34" charset="0"/>
              <a:buChar char="•"/>
            </a:pPr>
            <a:r>
              <a:rPr lang="nb-NO" sz="2200" b="1" dirty="0" smtClean="0">
                <a:latin typeface="Raleway" panose="020B0003030101060003"/>
              </a:rPr>
              <a:t>Fylkesmannen – </a:t>
            </a:r>
            <a:r>
              <a:rPr lang="nb-NO" sz="2200" b="1" dirty="0" err="1" smtClean="0">
                <a:latin typeface="Raleway" panose="020B0003030101060003"/>
              </a:rPr>
              <a:t>midlar</a:t>
            </a:r>
            <a:r>
              <a:rPr lang="nb-NO" sz="2200" b="1" dirty="0" smtClean="0">
                <a:latin typeface="Raleway" panose="020B0003030101060003"/>
              </a:rPr>
              <a:t> til </a:t>
            </a:r>
            <a:r>
              <a:rPr lang="nb-NO" sz="2200" b="1" dirty="0" err="1" smtClean="0">
                <a:latin typeface="Raleway" panose="020B0003030101060003"/>
              </a:rPr>
              <a:t>symjeopplæring</a:t>
            </a:r>
            <a:r>
              <a:rPr lang="nb-NO" sz="2200" b="1" dirty="0" smtClean="0">
                <a:latin typeface="Raleway" panose="020B0003030101060003"/>
              </a:rPr>
              <a:t>, ca. kr 100 000 i 2018</a:t>
            </a:r>
          </a:p>
        </p:txBody>
      </p:sp>
    </p:spTree>
    <p:extLst>
      <p:ext uri="{BB962C8B-B14F-4D97-AF65-F5344CB8AC3E}">
        <p14:creationId xmlns:p14="http://schemas.microsoft.com/office/powerpoint/2010/main" val="8012758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2" name="TekstSylinder 1"/>
          <p:cNvSpPr txBox="1"/>
          <p:nvPr/>
        </p:nvSpPr>
        <p:spPr>
          <a:xfrm>
            <a:off x="592885" y="4608840"/>
            <a:ext cx="5688632" cy="369332"/>
          </a:xfrm>
          <a:prstGeom prst="rect">
            <a:avLst/>
          </a:prstGeom>
          <a:noFill/>
        </p:spPr>
        <p:txBody>
          <a:bodyPr wrap="square" rtlCol="0">
            <a:spAutoFit/>
          </a:bodyPr>
          <a:lstStyle/>
          <a:p>
            <a:r>
              <a:rPr lang="nn-NO" b="1" dirty="0" smtClean="0"/>
              <a:t>Politisk forankring i </a:t>
            </a:r>
            <a:r>
              <a:rPr lang="nn-NO" b="1" dirty="0" err="1" smtClean="0"/>
              <a:t>levekårsutvalet</a:t>
            </a:r>
            <a:r>
              <a:rPr lang="nn-NO" b="1" dirty="0" smtClean="0"/>
              <a:t> november 2018</a:t>
            </a:r>
            <a:endParaRPr lang="nn-NO" b="1"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885" y="5229200"/>
            <a:ext cx="5746750"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kstSylinder 5"/>
          <p:cNvSpPr txBox="1"/>
          <p:nvPr/>
        </p:nvSpPr>
        <p:spPr>
          <a:xfrm>
            <a:off x="395536" y="804050"/>
            <a:ext cx="5688632" cy="369332"/>
          </a:xfrm>
          <a:prstGeom prst="rect">
            <a:avLst/>
          </a:prstGeom>
          <a:noFill/>
        </p:spPr>
        <p:txBody>
          <a:bodyPr wrap="square" rtlCol="0">
            <a:spAutoFit/>
          </a:bodyPr>
          <a:lstStyle/>
          <a:p>
            <a:r>
              <a:rPr lang="nn-NO" b="1" dirty="0" smtClean="0"/>
              <a:t>Bystyrevedtak i juni 2018 – revidert budsjett punkt 6</a:t>
            </a:r>
            <a:endParaRPr lang="nn-NO" b="1" dirty="0"/>
          </a:p>
        </p:txBody>
      </p:sp>
      <p:pic>
        <p:nvPicPr>
          <p:cNvPr id="4" name="Bil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1272115"/>
            <a:ext cx="7351117" cy="3237992"/>
          </a:xfrm>
          <a:prstGeom prst="rect">
            <a:avLst/>
          </a:prstGeom>
        </p:spPr>
      </p:pic>
    </p:spTree>
    <p:extLst>
      <p:ext uri="{BB962C8B-B14F-4D97-AF65-F5344CB8AC3E}">
        <p14:creationId xmlns:p14="http://schemas.microsoft.com/office/powerpoint/2010/main" val="3582000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2" name="TekstSylinder 1"/>
          <p:cNvSpPr txBox="1"/>
          <p:nvPr/>
        </p:nvSpPr>
        <p:spPr>
          <a:xfrm>
            <a:off x="755576" y="293620"/>
            <a:ext cx="5904656" cy="1569660"/>
          </a:xfrm>
          <a:prstGeom prst="rect">
            <a:avLst/>
          </a:prstGeom>
          <a:noFill/>
        </p:spPr>
        <p:txBody>
          <a:bodyPr wrap="square" rtlCol="0">
            <a:spAutoFit/>
          </a:bodyPr>
          <a:lstStyle/>
          <a:p>
            <a:r>
              <a:rPr lang="nn-NO" sz="4800" b="1" dirty="0" smtClean="0">
                <a:solidFill>
                  <a:schemeClr val="bg1"/>
                </a:solidFill>
                <a:latin typeface="Raleway" panose="020B0003030101060003"/>
              </a:rPr>
              <a:t>Handlingsplan mot barnefattigdom?</a:t>
            </a:r>
            <a:endParaRPr lang="nn-NO" sz="4800" b="1" dirty="0">
              <a:solidFill>
                <a:schemeClr val="bg1"/>
              </a:solidFill>
              <a:latin typeface="Raleway" panose="020B0003030101060003"/>
            </a:endParaRPr>
          </a:p>
        </p:txBody>
      </p:sp>
      <p:pic>
        <p:nvPicPr>
          <p:cNvPr id="6" name="Bild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893062"/>
            <a:ext cx="4161381" cy="4807808"/>
          </a:xfrm>
          <a:prstGeom prst="rect">
            <a:avLst/>
          </a:prstGeom>
        </p:spPr>
      </p:pic>
      <p:pic>
        <p:nvPicPr>
          <p:cNvPr id="7" name="Bild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48747" y="3511373"/>
            <a:ext cx="2231580" cy="3085979"/>
          </a:xfrm>
          <a:prstGeom prst="rect">
            <a:avLst/>
          </a:prstGeom>
        </p:spPr>
      </p:pic>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6973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3" name="TekstSylinder 2"/>
          <p:cNvSpPr txBox="1"/>
          <p:nvPr/>
        </p:nvSpPr>
        <p:spPr>
          <a:xfrm>
            <a:off x="531498" y="1835914"/>
            <a:ext cx="5205069" cy="4339650"/>
          </a:xfrm>
          <a:prstGeom prst="rect">
            <a:avLst/>
          </a:prstGeom>
          <a:noFill/>
        </p:spPr>
        <p:txBody>
          <a:bodyPr wrap="square" rtlCol="0">
            <a:spAutoFit/>
          </a:bodyPr>
          <a:lstStyle/>
          <a:p>
            <a:endParaRPr lang="nb-NO" sz="1200" dirty="0" smtClean="0"/>
          </a:p>
          <a:p>
            <a:endParaRPr lang="nb-NO" sz="1600" dirty="0" smtClean="0"/>
          </a:p>
          <a:p>
            <a:pPr marL="285750" indent="-285750">
              <a:buFont typeface="Arial" panose="020B0604020202020204" pitchFamily="34" charset="0"/>
              <a:buChar char="•"/>
            </a:pPr>
            <a:r>
              <a:rPr lang="nb-NO" sz="2400" b="1" dirty="0" smtClean="0"/>
              <a:t>Kompetanse</a:t>
            </a:r>
          </a:p>
          <a:p>
            <a:pPr marL="285750" indent="-285750">
              <a:buFont typeface="Arial" panose="020B0604020202020204" pitchFamily="34" charset="0"/>
              <a:buChar char="•"/>
            </a:pPr>
            <a:endParaRPr lang="nb-NO" sz="2400" b="1" dirty="0"/>
          </a:p>
          <a:p>
            <a:pPr marL="285750" indent="-285750">
              <a:buFont typeface="Arial" panose="020B0604020202020204" pitchFamily="34" charset="0"/>
              <a:buChar char="•"/>
            </a:pPr>
            <a:r>
              <a:rPr lang="nb-NO" sz="2400" b="1" dirty="0" smtClean="0"/>
              <a:t>Transport</a:t>
            </a:r>
          </a:p>
          <a:p>
            <a:pPr marL="285750" indent="-285750">
              <a:buFont typeface="Arial" panose="020B0604020202020204" pitchFamily="34" charset="0"/>
              <a:buChar char="•"/>
            </a:pPr>
            <a:endParaRPr lang="nb-NO" sz="2400" b="1" dirty="0"/>
          </a:p>
          <a:p>
            <a:pPr marL="285750" indent="-285750">
              <a:buFont typeface="Arial" panose="020B0604020202020204" pitchFamily="34" charset="0"/>
              <a:buChar char="•"/>
            </a:pPr>
            <a:r>
              <a:rPr lang="nb-NO" sz="2400" b="1" dirty="0" smtClean="0"/>
              <a:t>Økonomi</a:t>
            </a:r>
          </a:p>
          <a:p>
            <a:pPr marL="285750" indent="-285750">
              <a:buFont typeface="Arial" panose="020B0604020202020204" pitchFamily="34" charset="0"/>
              <a:buChar char="•"/>
            </a:pPr>
            <a:endParaRPr lang="nb-NO" sz="2400" b="1" dirty="0"/>
          </a:p>
          <a:p>
            <a:pPr marL="285750" indent="-285750">
              <a:buFont typeface="Arial" panose="020B0604020202020204" pitchFamily="34" charset="0"/>
              <a:buChar char="•"/>
            </a:pPr>
            <a:r>
              <a:rPr lang="nb-NO" sz="2400" b="1" dirty="0" smtClean="0"/>
              <a:t>Ambisjonsnivå  og </a:t>
            </a:r>
            <a:r>
              <a:rPr lang="nb-NO" sz="2400" b="1" dirty="0" err="1" smtClean="0"/>
              <a:t>lavterskeltilbod</a:t>
            </a:r>
            <a:endParaRPr lang="nb-NO" sz="2400" b="1" dirty="0" smtClean="0"/>
          </a:p>
          <a:p>
            <a:pPr marL="285750" indent="-285750">
              <a:buFont typeface="Arial" panose="020B0604020202020204" pitchFamily="34" charset="0"/>
              <a:buChar char="•"/>
            </a:pPr>
            <a:endParaRPr lang="nb-NO" sz="2400" b="1" dirty="0"/>
          </a:p>
          <a:p>
            <a:pPr marL="285750" indent="-285750">
              <a:buFont typeface="Arial" panose="020B0604020202020204" pitchFamily="34" charset="0"/>
              <a:buChar char="•"/>
            </a:pPr>
            <a:r>
              <a:rPr lang="nb-NO" sz="2400" b="1" dirty="0" smtClean="0"/>
              <a:t>Barns </a:t>
            </a:r>
            <a:r>
              <a:rPr lang="nb-NO" sz="2400" b="1" dirty="0" err="1" smtClean="0"/>
              <a:t>medverknad</a:t>
            </a:r>
            <a:endParaRPr lang="nb-NO" sz="2400" b="1" dirty="0" smtClean="0"/>
          </a:p>
          <a:p>
            <a:pPr marL="285750" indent="-285750">
              <a:buFont typeface="Arial" panose="020B0604020202020204" pitchFamily="34" charset="0"/>
              <a:buChar char="•"/>
            </a:pPr>
            <a:endParaRPr lang="nb-NO" sz="1600" dirty="0"/>
          </a:p>
          <a:p>
            <a:pPr marL="285750" indent="-285750">
              <a:buFont typeface="Arial" panose="020B0604020202020204" pitchFamily="34" charset="0"/>
              <a:buChar char="•"/>
            </a:pPr>
            <a:endParaRPr lang="nb-NO" sz="1600" dirty="0"/>
          </a:p>
        </p:txBody>
      </p:sp>
      <p:pic>
        <p:nvPicPr>
          <p:cNvPr id="4" name="Bil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6567" y="1973938"/>
            <a:ext cx="3155913" cy="4545414"/>
          </a:xfrm>
          <a:prstGeom prst="rect">
            <a:avLst/>
          </a:prstGeom>
        </p:spPr>
      </p:pic>
      <p:sp>
        <p:nvSpPr>
          <p:cNvPr id="5" name="TekstSylinder 4"/>
          <p:cNvSpPr txBox="1"/>
          <p:nvPr/>
        </p:nvSpPr>
        <p:spPr>
          <a:xfrm>
            <a:off x="467543" y="476672"/>
            <a:ext cx="8267655" cy="830997"/>
          </a:xfrm>
          <a:prstGeom prst="rect">
            <a:avLst/>
          </a:prstGeom>
          <a:noFill/>
        </p:spPr>
        <p:txBody>
          <a:bodyPr wrap="square" rtlCol="0">
            <a:spAutoFit/>
          </a:bodyPr>
          <a:lstStyle/>
          <a:p>
            <a:r>
              <a:rPr lang="nn-NO" sz="4800" b="1" dirty="0" smtClean="0">
                <a:solidFill>
                  <a:schemeClr val="bg1"/>
                </a:solidFill>
                <a:latin typeface="Raleway" panose="020B0003030101060003"/>
              </a:rPr>
              <a:t>Utfordringar som vi har sett</a:t>
            </a:r>
            <a:endParaRPr lang="nn-NO" sz="4800" b="1" dirty="0">
              <a:solidFill>
                <a:schemeClr val="bg1"/>
              </a:solidFill>
              <a:latin typeface="Raleway" panose="020B0003030101060003"/>
            </a:endParaRPr>
          </a:p>
        </p:txBody>
      </p:sp>
      <p:cxnSp>
        <p:nvCxnSpPr>
          <p:cNvPr id="6" name="Rett linje 5">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6825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3" name="TekstSylinder 2">
            <a:extLst>
              <a:ext uri="{FF2B5EF4-FFF2-40B4-BE49-F238E27FC236}">
                <a16:creationId xmlns:a16="http://schemas.microsoft.com/office/drawing/2014/main" xmlns="" id="{6D23D114-E383-4D46-9FAA-46932FE85CCD}"/>
              </a:ext>
            </a:extLst>
          </p:cNvPr>
          <p:cNvSpPr txBox="1"/>
          <p:nvPr/>
        </p:nvSpPr>
        <p:spPr>
          <a:xfrm>
            <a:off x="1807528" y="917490"/>
            <a:ext cx="6611258" cy="830997"/>
          </a:xfrm>
          <a:prstGeom prst="rect">
            <a:avLst/>
          </a:prstGeom>
          <a:noFill/>
        </p:spPr>
        <p:txBody>
          <a:bodyPr wrap="square" rtlCol="0">
            <a:spAutoFit/>
          </a:bodyPr>
          <a:lstStyle/>
          <a:p>
            <a:r>
              <a:rPr lang="nb-NO" sz="4800" b="1" dirty="0">
                <a:solidFill>
                  <a:schemeClr val="bg1"/>
                </a:solidFill>
                <a:latin typeface="Raleway" panose="020B0003030101060003"/>
              </a:rPr>
              <a:t>Ny </a:t>
            </a:r>
            <a:r>
              <a:rPr lang="nb-NO" sz="4800" b="1" dirty="0" err="1">
                <a:solidFill>
                  <a:schemeClr val="bg1"/>
                </a:solidFill>
                <a:latin typeface="Raleway" panose="020B0003030101060003"/>
              </a:rPr>
              <a:t>Bufdir</a:t>
            </a:r>
            <a:r>
              <a:rPr lang="nb-NO" sz="4800" b="1" dirty="0">
                <a:solidFill>
                  <a:schemeClr val="bg1"/>
                </a:solidFill>
                <a:latin typeface="Raleway" panose="020B0003030101060003"/>
              </a:rPr>
              <a:t>-veileder!</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Bilde 3">
            <a:extLst>
              <a:ext uri="{FF2B5EF4-FFF2-40B4-BE49-F238E27FC236}">
                <a16:creationId xmlns:a16="http://schemas.microsoft.com/office/drawing/2014/main" xmlns="" id="{49161430-E821-4A3B-980C-957C87324978}"/>
              </a:ext>
            </a:extLst>
          </p:cNvPr>
          <p:cNvPicPr>
            <a:picLocks noChangeAspect="1"/>
          </p:cNvPicPr>
          <p:nvPr/>
        </p:nvPicPr>
        <p:blipFill>
          <a:blip r:embed="rId3"/>
          <a:stretch>
            <a:fillRect/>
          </a:stretch>
        </p:blipFill>
        <p:spPr>
          <a:xfrm>
            <a:off x="974091" y="1821203"/>
            <a:ext cx="7332684" cy="4882538"/>
          </a:xfrm>
          <a:prstGeom prst="rect">
            <a:avLst/>
          </a:prstGeom>
        </p:spPr>
      </p:pic>
    </p:spTree>
    <p:extLst>
      <p:ext uri="{BB962C8B-B14F-4D97-AF65-F5344CB8AC3E}">
        <p14:creationId xmlns:p14="http://schemas.microsoft.com/office/powerpoint/2010/main" val="29698879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3" name="TekstSylinder 2">
            <a:extLst>
              <a:ext uri="{FF2B5EF4-FFF2-40B4-BE49-F238E27FC236}">
                <a16:creationId xmlns:a16="http://schemas.microsoft.com/office/drawing/2014/main" xmlns="" id="{6D23D114-E383-4D46-9FAA-46932FE85CCD}"/>
              </a:ext>
            </a:extLst>
          </p:cNvPr>
          <p:cNvSpPr txBox="1"/>
          <p:nvPr/>
        </p:nvSpPr>
        <p:spPr>
          <a:xfrm>
            <a:off x="1709159" y="911228"/>
            <a:ext cx="6695341" cy="923330"/>
          </a:xfrm>
          <a:prstGeom prst="rect">
            <a:avLst/>
          </a:prstGeom>
          <a:noFill/>
        </p:spPr>
        <p:txBody>
          <a:bodyPr wrap="square" rtlCol="0">
            <a:spAutoFit/>
          </a:bodyPr>
          <a:lstStyle/>
          <a:p>
            <a:r>
              <a:rPr lang="nb-NO" sz="5400" b="1" dirty="0">
                <a:solidFill>
                  <a:schemeClr val="bg1"/>
                </a:solidFill>
                <a:latin typeface="Raleway" panose="020B0003030101060003"/>
              </a:rPr>
              <a:t>Hva er ALLE</a:t>
            </a:r>
            <a:r>
              <a:rPr lang="nb-NO" sz="5400" dirty="0">
                <a:solidFill>
                  <a:schemeClr val="bg1"/>
                </a:solidFill>
                <a:latin typeface="Raleway" panose="020B0003030101060003"/>
              </a:rPr>
              <a:t>MED?</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kstSylinder 13">
            <a:extLst>
              <a:ext uri="{FF2B5EF4-FFF2-40B4-BE49-F238E27FC236}">
                <a16:creationId xmlns:a16="http://schemas.microsoft.com/office/drawing/2014/main" xmlns="" id="{8FC96E24-4B26-4C54-937F-09B27FBAEA7E}"/>
              </a:ext>
            </a:extLst>
          </p:cNvPr>
          <p:cNvSpPr txBox="1"/>
          <p:nvPr/>
        </p:nvSpPr>
        <p:spPr>
          <a:xfrm>
            <a:off x="443054" y="2351759"/>
            <a:ext cx="8216746" cy="3016210"/>
          </a:xfrm>
          <a:prstGeom prst="rect">
            <a:avLst/>
          </a:prstGeom>
          <a:noFill/>
        </p:spPr>
        <p:txBody>
          <a:bodyPr wrap="square" rtlCol="0">
            <a:spAutoFit/>
          </a:bodyPr>
          <a:lstStyle/>
          <a:p>
            <a:pPr marL="742950" lvl="1" indent="-285750">
              <a:buFont typeface="Arial" panose="020B0604020202020204" pitchFamily="34" charset="0"/>
              <a:buChar char="•"/>
            </a:pPr>
            <a:r>
              <a:rPr lang="nb-NO" sz="2400" dirty="0">
                <a:latin typeface="Raleway" panose="020B0003030101060003"/>
              </a:rPr>
              <a:t>ALLEMED er et</a:t>
            </a:r>
            <a:r>
              <a:rPr lang="nb-NO" sz="2400" u="sng" dirty="0">
                <a:latin typeface="Raleway" panose="020B0003030101060003"/>
              </a:rPr>
              <a:t> dialogverktøy </a:t>
            </a:r>
            <a:r>
              <a:rPr lang="nb-NO" sz="2400" dirty="0">
                <a:latin typeface="Raleway" panose="020B0003030101060003"/>
              </a:rPr>
              <a:t>som skal gjøre det lettere å </a:t>
            </a:r>
            <a:r>
              <a:rPr lang="nb-NO" sz="2400" u="sng" dirty="0">
                <a:latin typeface="Raleway" panose="020B0003030101060003"/>
              </a:rPr>
              <a:t>inkludere alle barn og unge </a:t>
            </a:r>
            <a:r>
              <a:rPr lang="nb-NO" sz="2400" dirty="0">
                <a:latin typeface="Raleway" panose="020B0003030101060003"/>
              </a:rPr>
              <a:t>i </a:t>
            </a:r>
            <a:r>
              <a:rPr lang="nb-NO" sz="2400" u="sng" dirty="0">
                <a:latin typeface="Raleway" panose="020B0003030101060003"/>
              </a:rPr>
              <a:t>fritidsaktiviteter</a:t>
            </a:r>
            <a:r>
              <a:rPr lang="nb-NO" sz="2400" dirty="0">
                <a:latin typeface="Raleway" panose="020B0003030101060003"/>
              </a:rPr>
              <a:t> uavhengig av familiens økonomi.</a:t>
            </a:r>
          </a:p>
          <a:p>
            <a:pPr marL="742950" lvl="1" indent="-285750">
              <a:buFont typeface="Arial" panose="020B0604020202020204" pitchFamily="34" charset="0"/>
              <a:buChar char="•"/>
            </a:pPr>
            <a:endParaRPr lang="nb-NO" sz="2400" dirty="0">
              <a:latin typeface="Raleway" panose="020B0003030101060003"/>
            </a:endParaRPr>
          </a:p>
          <a:p>
            <a:pPr marL="742950" lvl="1" indent="-285750">
              <a:buFont typeface="Arial" panose="020B0604020202020204" pitchFamily="34" charset="0"/>
              <a:buChar char="•"/>
            </a:pPr>
            <a:r>
              <a:rPr lang="nb-NO" sz="2400" dirty="0">
                <a:latin typeface="Raleway" panose="020B0003030101060003"/>
              </a:rPr>
              <a:t>Verktøyet brukes til å skape diskusjon og finne ut hva som kan gjøres for å få alle med.</a:t>
            </a:r>
          </a:p>
          <a:p>
            <a:pPr marL="285750" indent="-285750">
              <a:buFont typeface="Arial" panose="020B0604020202020204" pitchFamily="34" charset="0"/>
              <a:buChar char="•"/>
            </a:pPr>
            <a:endParaRPr lang="nb-NO" sz="2800" dirty="0">
              <a:latin typeface="Raleway" panose="020B0003030101060003"/>
            </a:endParaRPr>
          </a:p>
          <a:p>
            <a:pPr marL="285750" indent="-285750">
              <a:buFont typeface="Arial" panose="020B0604020202020204" pitchFamily="34" charset="0"/>
              <a:buChar char="•"/>
            </a:pPr>
            <a:endParaRPr lang="nb-NO" dirty="0">
              <a:latin typeface="Raleway" panose="020B0003030101060003"/>
            </a:endParaRPr>
          </a:p>
        </p:txBody>
      </p:sp>
    </p:spTree>
    <p:extLst>
      <p:ext uri="{BB962C8B-B14F-4D97-AF65-F5344CB8AC3E}">
        <p14:creationId xmlns:p14="http://schemas.microsoft.com/office/powerpoint/2010/main" val="385697088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3" name="TekstSylinder 2">
            <a:extLst>
              <a:ext uri="{FF2B5EF4-FFF2-40B4-BE49-F238E27FC236}">
                <a16:creationId xmlns:a16="http://schemas.microsoft.com/office/drawing/2014/main" xmlns="" id="{6D23D114-E383-4D46-9FAA-46932FE85CCD}"/>
              </a:ext>
            </a:extLst>
          </p:cNvPr>
          <p:cNvSpPr txBox="1"/>
          <p:nvPr/>
        </p:nvSpPr>
        <p:spPr>
          <a:xfrm>
            <a:off x="1807528" y="917490"/>
            <a:ext cx="5842952" cy="830997"/>
          </a:xfrm>
          <a:prstGeom prst="rect">
            <a:avLst/>
          </a:prstGeom>
          <a:noFill/>
        </p:spPr>
        <p:txBody>
          <a:bodyPr wrap="square" rtlCol="0">
            <a:spAutoFit/>
          </a:bodyPr>
          <a:lstStyle/>
          <a:p>
            <a:r>
              <a:rPr lang="nb-NO" sz="4800" b="1" dirty="0">
                <a:solidFill>
                  <a:schemeClr val="bg1"/>
                </a:solidFill>
                <a:latin typeface="Raleway" panose="020B0003030101060003"/>
              </a:rPr>
              <a:t>Fritidserklæringen</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4">
            <a:extLst>
              <a:ext uri="{FF2B5EF4-FFF2-40B4-BE49-F238E27FC236}">
                <a16:creationId xmlns:a16="http://schemas.microsoft.com/office/drawing/2014/main" xmlns="" id="{033E4998-7CEC-45CA-B5B7-8053C16DE7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9819" y="2174975"/>
            <a:ext cx="6105570" cy="4070380"/>
          </a:xfrm>
          <a:prstGeom prst="rect">
            <a:avLst/>
          </a:prstGeom>
        </p:spPr>
      </p:pic>
      <p:pic>
        <p:nvPicPr>
          <p:cNvPr id="13" name="Picture 5">
            <a:extLst>
              <a:ext uri="{FF2B5EF4-FFF2-40B4-BE49-F238E27FC236}">
                <a16:creationId xmlns:a16="http://schemas.microsoft.com/office/drawing/2014/main" xmlns="" id="{E23C56ED-63E6-44F7-9303-6B032F489BB5}"/>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3699" y="2167775"/>
            <a:ext cx="2992657" cy="4104527"/>
          </a:xfrm>
          <a:prstGeom prst="rect">
            <a:avLst/>
          </a:prstGeom>
        </p:spPr>
      </p:pic>
    </p:spTree>
    <p:extLst>
      <p:ext uri="{BB962C8B-B14F-4D97-AF65-F5344CB8AC3E}">
        <p14:creationId xmlns:p14="http://schemas.microsoft.com/office/powerpoint/2010/main" val="402748183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5" name="TekstSylinder 4">
            <a:extLst>
              <a:ext uri="{FF2B5EF4-FFF2-40B4-BE49-F238E27FC236}">
                <a16:creationId xmlns:a16="http://schemas.microsoft.com/office/drawing/2014/main" xmlns="" id="{E766FE9F-B42B-4011-A39F-B8CF16AD1E31}"/>
              </a:ext>
            </a:extLst>
          </p:cNvPr>
          <p:cNvSpPr txBox="1"/>
          <p:nvPr/>
        </p:nvSpPr>
        <p:spPr>
          <a:xfrm>
            <a:off x="5899644" y="1025238"/>
            <a:ext cx="2385278" cy="338554"/>
          </a:xfrm>
          <a:prstGeom prst="rect">
            <a:avLst/>
          </a:prstGeom>
          <a:noFill/>
        </p:spPr>
        <p:txBody>
          <a:bodyPr wrap="square" rtlCol="0">
            <a:spAutoFit/>
          </a:bodyPr>
          <a:lstStyle/>
          <a:p>
            <a:r>
              <a:rPr lang="nb-NO" sz="1600" dirty="0">
                <a:solidFill>
                  <a:schemeClr val="bg1"/>
                </a:solidFill>
                <a:latin typeface="Raleway"/>
              </a:rPr>
              <a:t>1. Mål for dugnaden</a:t>
            </a:r>
          </a:p>
        </p:txBody>
      </p:sp>
      <p:sp>
        <p:nvSpPr>
          <p:cNvPr id="12" name="TekstSylinder 11">
            <a:extLst>
              <a:ext uri="{FF2B5EF4-FFF2-40B4-BE49-F238E27FC236}">
                <a16:creationId xmlns:a16="http://schemas.microsoft.com/office/drawing/2014/main" xmlns="" id="{0FF88D73-DF2C-4AEF-A2D8-875029595FC5}"/>
              </a:ext>
            </a:extLst>
          </p:cNvPr>
          <p:cNvSpPr txBox="1"/>
          <p:nvPr/>
        </p:nvSpPr>
        <p:spPr>
          <a:xfrm>
            <a:off x="5950410" y="1731151"/>
            <a:ext cx="2385278" cy="584775"/>
          </a:xfrm>
          <a:prstGeom prst="rect">
            <a:avLst/>
          </a:prstGeom>
          <a:noFill/>
        </p:spPr>
        <p:txBody>
          <a:bodyPr wrap="square" rtlCol="0">
            <a:spAutoFit/>
          </a:bodyPr>
          <a:lstStyle/>
          <a:p>
            <a:r>
              <a:rPr lang="nb-NO" sz="1600" dirty="0">
                <a:solidFill>
                  <a:schemeClr val="bg1"/>
                </a:solidFill>
                <a:latin typeface="Raleway"/>
              </a:rPr>
              <a:t>2. Hva gjør vi bra?</a:t>
            </a:r>
          </a:p>
          <a:p>
            <a:r>
              <a:rPr lang="nb-NO" sz="1600" dirty="0">
                <a:solidFill>
                  <a:schemeClr val="bg1"/>
                </a:solidFill>
                <a:latin typeface="Raleway"/>
              </a:rPr>
              <a:t> - Hva får vi til?</a:t>
            </a:r>
          </a:p>
        </p:txBody>
      </p:sp>
      <p:sp>
        <p:nvSpPr>
          <p:cNvPr id="15" name="TekstSylinder 14">
            <a:extLst>
              <a:ext uri="{FF2B5EF4-FFF2-40B4-BE49-F238E27FC236}">
                <a16:creationId xmlns:a16="http://schemas.microsoft.com/office/drawing/2014/main" xmlns="" id="{362C1236-D59E-4DBB-BF39-123896C126C9}"/>
              </a:ext>
            </a:extLst>
          </p:cNvPr>
          <p:cNvSpPr txBox="1"/>
          <p:nvPr/>
        </p:nvSpPr>
        <p:spPr>
          <a:xfrm>
            <a:off x="5899643" y="2436192"/>
            <a:ext cx="2893561" cy="584775"/>
          </a:xfrm>
          <a:prstGeom prst="rect">
            <a:avLst/>
          </a:prstGeom>
          <a:noFill/>
        </p:spPr>
        <p:txBody>
          <a:bodyPr wrap="square" rtlCol="0">
            <a:spAutoFit/>
          </a:bodyPr>
          <a:lstStyle/>
          <a:p>
            <a:r>
              <a:rPr lang="nb-NO" sz="1600" dirty="0">
                <a:solidFill>
                  <a:schemeClr val="bg1"/>
                </a:solidFill>
                <a:latin typeface="Raleway"/>
              </a:rPr>
              <a:t>3. Hvem er vi til for?</a:t>
            </a:r>
          </a:p>
          <a:p>
            <a:r>
              <a:rPr lang="nb-NO" sz="1600" dirty="0">
                <a:solidFill>
                  <a:schemeClr val="bg1"/>
                </a:solidFill>
                <a:latin typeface="Raleway"/>
              </a:rPr>
              <a:t>-  Hvordan fange  opp?</a:t>
            </a:r>
          </a:p>
        </p:txBody>
      </p:sp>
      <p:sp>
        <p:nvSpPr>
          <p:cNvPr id="16" name="TekstSylinder 15">
            <a:extLst>
              <a:ext uri="{FF2B5EF4-FFF2-40B4-BE49-F238E27FC236}">
                <a16:creationId xmlns:a16="http://schemas.microsoft.com/office/drawing/2014/main" xmlns="" id="{C810415E-1BC7-4D20-8290-4C44CC6925C5}"/>
              </a:ext>
            </a:extLst>
          </p:cNvPr>
          <p:cNvSpPr txBox="1"/>
          <p:nvPr/>
        </p:nvSpPr>
        <p:spPr>
          <a:xfrm>
            <a:off x="5950410" y="3264335"/>
            <a:ext cx="3574295" cy="1077218"/>
          </a:xfrm>
          <a:prstGeom prst="rect">
            <a:avLst/>
          </a:prstGeom>
          <a:noFill/>
        </p:spPr>
        <p:txBody>
          <a:bodyPr wrap="square" rtlCol="0">
            <a:spAutoFit/>
          </a:bodyPr>
          <a:lstStyle/>
          <a:p>
            <a:r>
              <a:rPr lang="nb-NO" sz="1600" dirty="0">
                <a:solidFill>
                  <a:schemeClr val="bg1"/>
                </a:solidFill>
                <a:latin typeface="Raleway"/>
              </a:rPr>
              <a:t>4. Veier inn i felleskapet</a:t>
            </a:r>
          </a:p>
          <a:p>
            <a:r>
              <a:rPr lang="nb-NO" sz="1600" dirty="0">
                <a:solidFill>
                  <a:schemeClr val="bg1"/>
                </a:solidFill>
                <a:latin typeface="Raleway"/>
              </a:rPr>
              <a:t>- Fra samtale til handling:      - Noterer forslag</a:t>
            </a:r>
          </a:p>
          <a:p>
            <a:endParaRPr lang="nb-NO" sz="1600" dirty="0">
              <a:solidFill>
                <a:schemeClr val="bg1"/>
              </a:solidFill>
              <a:latin typeface="Raleway"/>
            </a:endParaRPr>
          </a:p>
        </p:txBody>
      </p:sp>
      <p:sp>
        <p:nvSpPr>
          <p:cNvPr id="17" name="TekstSylinder 16">
            <a:extLst>
              <a:ext uri="{FF2B5EF4-FFF2-40B4-BE49-F238E27FC236}">
                <a16:creationId xmlns:a16="http://schemas.microsoft.com/office/drawing/2014/main" xmlns="" id="{C7C785C0-4076-4026-A9D9-A8D254415FE5}"/>
              </a:ext>
            </a:extLst>
          </p:cNvPr>
          <p:cNvSpPr txBox="1"/>
          <p:nvPr/>
        </p:nvSpPr>
        <p:spPr>
          <a:xfrm>
            <a:off x="5899643" y="4369238"/>
            <a:ext cx="3138624" cy="1077218"/>
          </a:xfrm>
          <a:prstGeom prst="rect">
            <a:avLst/>
          </a:prstGeom>
          <a:noFill/>
        </p:spPr>
        <p:txBody>
          <a:bodyPr wrap="square" rtlCol="0">
            <a:spAutoFit/>
          </a:bodyPr>
          <a:lstStyle/>
          <a:p>
            <a:r>
              <a:rPr lang="nb-NO" sz="1600" dirty="0">
                <a:solidFill>
                  <a:schemeClr val="bg1"/>
                </a:solidFill>
                <a:latin typeface="Raleway"/>
              </a:rPr>
              <a:t>5. Konkret idé:</a:t>
            </a:r>
          </a:p>
          <a:p>
            <a:pPr marL="285750" indent="-285750">
              <a:buFontTx/>
              <a:buChar char="-"/>
            </a:pPr>
            <a:r>
              <a:rPr lang="nb-NO" sz="1600" dirty="0">
                <a:solidFill>
                  <a:schemeClr val="bg1"/>
                </a:solidFill>
                <a:latin typeface="Raleway"/>
              </a:rPr>
              <a:t>Beskrivelse</a:t>
            </a:r>
          </a:p>
          <a:p>
            <a:pPr marL="285750" indent="-285750">
              <a:buFontTx/>
              <a:buChar char="-"/>
            </a:pPr>
            <a:r>
              <a:rPr lang="nb-NO" sz="1600" dirty="0">
                <a:solidFill>
                  <a:schemeClr val="bg1"/>
                </a:solidFill>
                <a:latin typeface="Raleway"/>
              </a:rPr>
              <a:t>Hvem bidrar </a:t>
            </a:r>
          </a:p>
          <a:p>
            <a:r>
              <a:rPr lang="nb-NO" sz="1600" dirty="0">
                <a:solidFill>
                  <a:schemeClr val="bg1"/>
                </a:solidFill>
                <a:latin typeface="Raleway"/>
              </a:rPr>
              <a:t>-   Hvem tar ansvar</a:t>
            </a:r>
          </a:p>
        </p:txBody>
      </p:sp>
      <p:sp>
        <p:nvSpPr>
          <p:cNvPr id="18" name="TekstSylinder 17">
            <a:extLst>
              <a:ext uri="{FF2B5EF4-FFF2-40B4-BE49-F238E27FC236}">
                <a16:creationId xmlns:a16="http://schemas.microsoft.com/office/drawing/2014/main" xmlns="" id="{B076B0EC-CCDF-4D38-8EF2-9EE2B0D375D8}"/>
              </a:ext>
            </a:extLst>
          </p:cNvPr>
          <p:cNvSpPr txBox="1"/>
          <p:nvPr/>
        </p:nvSpPr>
        <p:spPr>
          <a:xfrm>
            <a:off x="6002655" y="5644002"/>
            <a:ext cx="3574294" cy="338554"/>
          </a:xfrm>
          <a:prstGeom prst="rect">
            <a:avLst/>
          </a:prstGeom>
          <a:noFill/>
        </p:spPr>
        <p:txBody>
          <a:bodyPr wrap="square" rtlCol="0">
            <a:spAutoFit/>
          </a:bodyPr>
          <a:lstStyle/>
          <a:p>
            <a:r>
              <a:rPr lang="nb-NO" sz="1600" dirty="0">
                <a:solidFill>
                  <a:schemeClr val="bg1"/>
                </a:solidFill>
                <a:latin typeface="Raleway"/>
              </a:rPr>
              <a:t>6. Oppsummering</a:t>
            </a:r>
          </a:p>
        </p:txBody>
      </p:sp>
      <p:sp>
        <p:nvSpPr>
          <p:cNvPr id="7" name="TekstSylinder 6">
            <a:extLst>
              <a:ext uri="{FF2B5EF4-FFF2-40B4-BE49-F238E27FC236}">
                <a16:creationId xmlns:a16="http://schemas.microsoft.com/office/drawing/2014/main" xmlns="" id="{FF22E4BC-50B5-486D-A090-7FC288C0BFA6}"/>
              </a:ext>
            </a:extLst>
          </p:cNvPr>
          <p:cNvSpPr txBox="1"/>
          <p:nvPr/>
        </p:nvSpPr>
        <p:spPr>
          <a:xfrm>
            <a:off x="4400056" y="4184572"/>
            <a:ext cx="286087" cy="369332"/>
          </a:xfrm>
          <a:prstGeom prst="rect">
            <a:avLst/>
          </a:prstGeom>
          <a:noFill/>
        </p:spPr>
        <p:txBody>
          <a:bodyPr wrap="square" rtlCol="0">
            <a:spAutoFit/>
          </a:bodyPr>
          <a:lstStyle/>
          <a:p>
            <a:r>
              <a:rPr lang="nb-NO" b="1" dirty="0">
                <a:solidFill>
                  <a:schemeClr val="bg1"/>
                </a:solidFill>
                <a:latin typeface="Raleway"/>
              </a:rPr>
              <a:t>3</a:t>
            </a:r>
          </a:p>
        </p:txBody>
      </p:sp>
      <p:sp>
        <p:nvSpPr>
          <p:cNvPr id="22" name="TekstSylinder 21">
            <a:extLst>
              <a:ext uri="{FF2B5EF4-FFF2-40B4-BE49-F238E27FC236}">
                <a16:creationId xmlns:a16="http://schemas.microsoft.com/office/drawing/2014/main" xmlns="" id="{61910883-519A-46CF-B3A2-4D2ADDC92599}"/>
              </a:ext>
            </a:extLst>
          </p:cNvPr>
          <p:cNvSpPr txBox="1"/>
          <p:nvPr/>
        </p:nvSpPr>
        <p:spPr>
          <a:xfrm>
            <a:off x="4328769" y="2150541"/>
            <a:ext cx="286087" cy="369332"/>
          </a:xfrm>
          <a:prstGeom prst="rect">
            <a:avLst/>
          </a:prstGeom>
          <a:noFill/>
        </p:spPr>
        <p:txBody>
          <a:bodyPr wrap="square" rtlCol="0">
            <a:spAutoFit/>
          </a:bodyPr>
          <a:lstStyle/>
          <a:p>
            <a:r>
              <a:rPr lang="nb-NO" b="1" dirty="0">
                <a:solidFill>
                  <a:schemeClr val="bg1"/>
                </a:solidFill>
                <a:latin typeface="Raleway"/>
              </a:rPr>
              <a:t>2</a:t>
            </a:r>
          </a:p>
        </p:txBody>
      </p:sp>
      <p:sp>
        <p:nvSpPr>
          <p:cNvPr id="27" name="TekstSylinder 26">
            <a:extLst>
              <a:ext uri="{FF2B5EF4-FFF2-40B4-BE49-F238E27FC236}">
                <a16:creationId xmlns:a16="http://schemas.microsoft.com/office/drawing/2014/main" xmlns="" id="{CBAA8AFC-9559-41A1-9B1E-D8921D7B5B93}"/>
              </a:ext>
            </a:extLst>
          </p:cNvPr>
          <p:cNvSpPr txBox="1"/>
          <p:nvPr/>
        </p:nvSpPr>
        <p:spPr>
          <a:xfrm>
            <a:off x="2777654" y="1650203"/>
            <a:ext cx="286087" cy="369332"/>
          </a:xfrm>
          <a:prstGeom prst="rect">
            <a:avLst/>
          </a:prstGeom>
          <a:noFill/>
        </p:spPr>
        <p:txBody>
          <a:bodyPr wrap="square" rtlCol="0">
            <a:spAutoFit/>
          </a:bodyPr>
          <a:lstStyle/>
          <a:p>
            <a:r>
              <a:rPr lang="nb-NO" b="1" dirty="0">
                <a:solidFill>
                  <a:schemeClr val="bg1"/>
                </a:solidFill>
                <a:latin typeface="Raleway"/>
              </a:rPr>
              <a:t>1</a:t>
            </a:r>
          </a:p>
        </p:txBody>
      </p:sp>
      <p:sp>
        <p:nvSpPr>
          <p:cNvPr id="28" name="TekstSylinder 27">
            <a:extLst>
              <a:ext uri="{FF2B5EF4-FFF2-40B4-BE49-F238E27FC236}">
                <a16:creationId xmlns:a16="http://schemas.microsoft.com/office/drawing/2014/main" xmlns="" id="{B480090D-38BB-4448-B964-4B4D0200DC89}"/>
              </a:ext>
            </a:extLst>
          </p:cNvPr>
          <p:cNvSpPr txBox="1"/>
          <p:nvPr/>
        </p:nvSpPr>
        <p:spPr>
          <a:xfrm>
            <a:off x="2730466" y="4740489"/>
            <a:ext cx="286087" cy="369332"/>
          </a:xfrm>
          <a:prstGeom prst="rect">
            <a:avLst/>
          </a:prstGeom>
          <a:noFill/>
        </p:spPr>
        <p:txBody>
          <a:bodyPr wrap="square" rtlCol="0">
            <a:spAutoFit/>
          </a:bodyPr>
          <a:lstStyle/>
          <a:p>
            <a:r>
              <a:rPr lang="nb-NO" b="1" dirty="0">
                <a:solidFill>
                  <a:schemeClr val="bg1"/>
                </a:solidFill>
                <a:latin typeface="Raleway"/>
              </a:rPr>
              <a:t>4</a:t>
            </a:r>
          </a:p>
        </p:txBody>
      </p:sp>
      <p:sp>
        <p:nvSpPr>
          <p:cNvPr id="29" name="TekstSylinder 28">
            <a:extLst>
              <a:ext uri="{FF2B5EF4-FFF2-40B4-BE49-F238E27FC236}">
                <a16:creationId xmlns:a16="http://schemas.microsoft.com/office/drawing/2014/main" xmlns="" id="{C6028D6A-F7C7-46A2-8A10-F42B3C8D5847}"/>
              </a:ext>
            </a:extLst>
          </p:cNvPr>
          <p:cNvSpPr txBox="1"/>
          <p:nvPr/>
        </p:nvSpPr>
        <p:spPr>
          <a:xfrm>
            <a:off x="1346962" y="4092441"/>
            <a:ext cx="286087" cy="369332"/>
          </a:xfrm>
          <a:prstGeom prst="rect">
            <a:avLst/>
          </a:prstGeom>
          <a:noFill/>
        </p:spPr>
        <p:txBody>
          <a:bodyPr wrap="square" rtlCol="0">
            <a:spAutoFit/>
          </a:bodyPr>
          <a:lstStyle/>
          <a:p>
            <a:r>
              <a:rPr lang="nb-NO" b="1" dirty="0">
                <a:solidFill>
                  <a:schemeClr val="bg1"/>
                </a:solidFill>
                <a:latin typeface="Raleway"/>
              </a:rPr>
              <a:t>5</a:t>
            </a:r>
          </a:p>
        </p:txBody>
      </p:sp>
      <p:sp>
        <p:nvSpPr>
          <p:cNvPr id="30" name="TekstSylinder 29">
            <a:extLst>
              <a:ext uri="{FF2B5EF4-FFF2-40B4-BE49-F238E27FC236}">
                <a16:creationId xmlns:a16="http://schemas.microsoft.com/office/drawing/2014/main" xmlns="" id="{58903AC1-AAC7-4BB5-8338-056E40A46176}"/>
              </a:ext>
            </a:extLst>
          </p:cNvPr>
          <p:cNvSpPr txBox="1"/>
          <p:nvPr/>
        </p:nvSpPr>
        <p:spPr>
          <a:xfrm>
            <a:off x="1386128" y="2117641"/>
            <a:ext cx="286087" cy="369332"/>
          </a:xfrm>
          <a:prstGeom prst="rect">
            <a:avLst/>
          </a:prstGeom>
          <a:noFill/>
        </p:spPr>
        <p:txBody>
          <a:bodyPr wrap="square" rtlCol="0">
            <a:spAutoFit/>
          </a:bodyPr>
          <a:lstStyle/>
          <a:p>
            <a:r>
              <a:rPr lang="nb-NO" b="1" dirty="0">
                <a:solidFill>
                  <a:schemeClr val="bg1"/>
                </a:solidFill>
                <a:latin typeface="Raleway"/>
              </a:rPr>
              <a:t>6</a:t>
            </a:r>
          </a:p>
        </p:txBody>
      </p:sp>
    </p:spTree>
    <p:extLst>
      <p:ext uri="{BB962C8B-B14F-4D97-AF65-F5344CB8AC3E}">
        <p14:creationId xmlns:p14="http://schemas.microsoft.com/office/powerpoint/2010/main" val="397272160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3" grpId="0" animBg="1"/>
      <p:bldP spid="24" grpId="0" animBg="1"/>
      <p:bldP spid="25" grpId="0" animBg="1"/>
      <p:bldP spid="26" grpId="0" animBg="1"/>
      <p:bldP spid="5" grpId="0"/>
      <p:bldP spid="12" grpId="0"/>
      <p:bldP spid="15" grpId="0"/>
      <p:bldP spid="16" grpId="0"/>
      <p:bldP spid="17" grpId="0"/>
      <p:bldP spid="18" grpId="0"/>
      <p:bldP spid="7" grpId="0"/>
      <p:bldP spid="22" grpId="0"/>
      <p:bldP spid="27" grpId="0"/>
      <p:bldP spid="28" grpId="0"/>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27" name="TekstSylinder 26">
            <a:extLst>
              <a:ext uri="{FF2B5EF4-FFF2-40B4-BE49-F238E27FC236}">
                <a16:creationId xmlns:a16="http://schemas.microsoft.com/office/drawing/2014/main" xmlns="" id="{CBAA8AFC-9559-41A1-9B1E-D8921D7B5B93}"/>
              </a:ext>
            </a:extLst>
          </p:cNvPr>
          <p:cNvSpPr txBox="1"/>
          <p:nvPr/>
        </p:nvSpPr>
        <p:spPr>
          <a:xfrm>
            <a:off x="662880" y="506148"/>
            <a:ext cx="286087" cy="584775"/>
          </a:xfrm>
          <a:prstGeom prst="rect">
            <a:avLst/>
          </a:prstGeom>
          <a:noFill/>
        </p:spPr>
        <p:txBody>
          <a:bodyPr wrap="square" rtlCol="0">
            <a:spAutoFit/>
          </a:bodyPr>
          <a:lstStyle/>
          <a:p>
            <a:r>
              <a:rPr lang="nb-NO" sz="3200" b="1" dirty="0">
                <a:solidFill>
                  <a:schemeClr val="bg1"/>
                </a:solidFill>
                <a:latin typeface="Raleway"/>
              </a:rPr>
              <a:t>2</a:t>
            </a:r>
          </a:p>
        </p:txBody>
      </p:sp>
      <p:sp>
        <p:nvSpPr>
          <p:cNvPr id="3" name="TekstSylinder 2">
            <a:extLst>
              <a:ext uri="{FF2B5EF4-FFF2-40B4-BE49-F238E27FC236}">
                <a16:creationId xmlns:a16="http://schemas.microsoft.com/office/drawing/2014/main" xmlns="" id="{6D23D114-E383-4D46-9FAA-46932FE85CCD}"/>
              </a:ext>
            </a:extLst>
          </p:cNvPr>
          <p:cNvSpPr txBox="1"/>
          <p:nvPr/>
        </p:nvSpPr>
        <p:spPr>
          <a:xfrm>
            <a:off x="1807528" y="853022"/>
            <a:ext cx="7179931" cy="707886"/>
          </a:xfrm>
          <a:prstGeom prst="rect">
            <a:avLst/>
          </a:prstGeom>
          <a:noFill/>
        </p:spPr>
        <p:txBody>
          <a:bodyPr wrap="square" rtlCol="0">
            <a:spAutoFit/>
          </a:bodyPr>
          <a:lstStyle/>
          <a:p>
            <a:r>
              <a:rPr lang="nb-NO" sz="4000" b="1" dirty="0">
                <a:solidFill>
                  <a:schemeClr val="bg1"/>
                </a:solidFill>
                <a:latin typeface="Raleway" panose="020B0003030101060003"/>
              </a:rPr>
              <a:t>Hva gjør vi bra i Flora?</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fikk 5" descr="To menn">
            <a:extLst>
              <a:ext uri="{FF2B5EF4-FFF2-40B4-BE49-F238E27FC236}">
                <a16:creationId xmlns:a16="http://schemas.microsoft.com/office/drawing/2014/main" xmlns="" id="{F2BAC8F3-2827-41B1-A9A0-9AEFE6C912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3563818" y="4117491"/>
            <a:ext cx="2016363" cy="2016363"/>
          </a:xfrm>
          <a:prstGeom prst="rect">
            <a:avLst/>
          </a:prstGeom>
        </p:spPr>
      </p:pic>
      <p:pic>
        <p:nvPicPr>
          <p:cNvPr id="9" name="Grafikk 8" descr="Stoppeklokke">
            <a:extLst>
              <a:ext uri="{FF2B5EF4-FFF2-40B4-BE49-F238E27FC236}">
                <a16:creationId xmlns:a16="http://schemas.microsoft.com/office/drawing/2014/main" xmlns="" id="{8D938F40-B8F7-4FBF-BB0A-9390F78B077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3930542" y="3641001"/>
            <a:ext cx="530556" cy="530556"/>
          </a:xfrm>
          <a:prstGeom prst="rect">
            <a:avLst/>
          </a:prstGeom>
        </p:spPr>
      </p:pic>
      <p:sp>
        <p:nvSpPr>
          <p:cNvPr id="18" name="Snakkeboble: oval 17">
            <a:extLst>
              <a:ext uri="{FF2B5EF4-FFF2-40B4-BE49-F238E27FC236}">
                <a16:creationId xmlns:a16="http://schemas.microsoft.com/office/drawing/2014/main" xmlns="" id="{89B756D8-C47F-40C5-9BCC-2CE6147E3CD6}"/>
              </a:ext>
            </a:extLst>
          </p:cNvPr>
          <p:cNvSpPr/>
          <p:nvPr/>
        </p:nvSpPr>
        <p:spPr>
          <a:xfrm flipH="1">
            <a:off x="235832" y="1571190"/>
            <a:ext cx="4204851" cy="2430308"/>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0" name="Snakkeboble: oval 19">
            <a:extLst>
              <a:ext uri="{FF2B5EF4-FFF2-40B4-BE49-F238E27FC236}">
                <a16:creationId xmlns:a16="http://schemas.microsoft.com/office/drawing/2014/main" xmlns="" id="{8B4A01E6-F307-465F-B0F6-D6D6F2717D2F}"/>
              </a:ext>
            </a:extLst>
          </p:cNvPr>
          <p:cNvSpPr/>
          <p:nvPr/>
        </p:nvSpPr>
        <p:spPr>
          <a:xfrm>
            <a:off x="4782608" y="1571190"/>
            <a:ext cx="4204851" cy="2430308"/>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2" name="TekstSylinder 21">
            <a:extLst>
              <a:ext uri="{FF2B5EF4-FFF2-40B4-BE49-F238E27FC236}">
                <a16:creationId xmlns:a16="http://schemas.microsoft.com/office/drawing/2014/main" xmlns="" id="{47959043-D040-4A27-B1D5-17DF5F850254}"/>
              </a:ext>
            </a:extLst>
          </p:cNvPr>
          <p:cNvSpPr txBox="1"/>
          <p:nvPr/>
        </p:nvSpPr>
        <p:spPr>
          <a:xfrm>
            <a:off x="948967" y="1764466"/>
            <a:ext cx="3905182" cy="2308324"/>
          </a:xfrm>
          <a:prstGeom prst="rect">
            <a:avLst/>
          </a:prstGeom>
          <a:noFill/>
        </p:spPr>
        <p:txBody>
          <a:bodyPr wrap="square" rtlCol="0">
            <a:spAutoFit/>
          </a:bodyPr>
          <a:lstStyle/>
          <a:p>
            <a:endParaRPr lang="nb-NO" dirty="0">
              <a:latin typeface="Raleway" panose="020B0003030101060003"/>
            </a:endParaRPr>
          </a:p>
          <a:p>
            <a:pPr marL="285750" indent="-285750">
              <a:buFont typeface="Arial" panose="020B0604020202020204" pitchFamily="34" charset="0"/>
              <a:buChar char="•"/>
            </a:pPr>
            <a:r>
              <a:rPr lang="nb-NO" dirty="0">
                <a:latin typeface="Raleway" panose="020B0003030101060003"/>
              </a:rPr>
              <a:t>Konkrete tiltak</a:t>
            </a:r>
          </a:p>
          <a:p>
            <a:pPr marL="285750" indent="-285750">
              <a:buFont typeface="Arial" panose="020B0604020202020204" pitchFamily="34" charset="0"/>
              <a:buChar char="•"/>
            </a:pPr>
            <a:endParaRPr lang="nb-NO" dirty="0">
              <a:latin typeface="Raleway" panose="020B0003030101060003"/>
            </a:endParaRPr>
          </a:p>
          <a:p>
            <a:pPr marL="285750" indent="-285750">
              <a:buFont typeface="Arial" panose="020B0604020202020204" pitchFamily="34" charset="0"/>
              <a:buChar char="•"/>
            </a:pPr>
            <a:r>
              <a:rPr lang="nb-NO" dirty="0">
                <a:latin typeface="Raleway" panose="020B0003030101060003"/>
              </a:rPr>
              <a:t>Prosjekter</a:t>
            </a:r>
          </a:p>
          <a:p>
            <a:pPr marL="285750" indent="-285750">
              <a:buFont typeface="Arial" panose="020B0604020202020204" pitchFamily="34" charset="0"/>
              <a:buChar char="•"/>
            </a:pPr>
            <a:endParaRPr lang="nb-NO" dirty="0">
              <a:latin typeface="Raleway" panose="020B0003030101060003"/>
            </a:endParaRPr>
          </a:p>
          <a:p>
            <a:pPr marL="285750" indent="-285750">
              <a:buFont typeface="Arial" panose="020B0604020202020204" pitchFamily="34" charset="0"/>
              <a:buChar char="•"/>
            </a:pPr>
            <a:r>
              <a:rPr lang="nb-NO" dirty="0">
                <a:latin typeface="Raleway" panose="020B0003030101060003"/>
              </a:rPr>
              <a:t>Frivillig innsats</a:t>
            </a:r>
          </a:p>
          <a:p>
            <a:pPr marL="285750" indent="-285750">
              <a:buFont typeface="Arial" panose="020B0604020202020204" pitchFamily="34" charset="0"/>
              <a:buChar char="•"/>
            </a:pPr>
            <a:endParaRPr lang="nb-NO" dirty="0">
              <a:latin typeface="Raleway" panose="020B0003030101060003"/>
            </a:endParaRPr>
          </a:p>
          <a:p>
            <a:pPr marL="285750" indent="-285750">
              <a:buFont typeface="Arial" panose="020B0604020202020204" pitchFamily="34" charset="0"/>
              <a:buChar char="•"/>
            </a:pPr>
            <a:endParaRPr lang="nb-NO" dirty="0">
              <a:latin typeface="Raleway" panose="020B0003030101060003"/>
            </a:endParaRPr>
          </a:p>
        </p:txBody>
      </p:sp>
      <p:sp>
        <p:nvSpPr>
          <p:cNvPr id="4" name="TekstSylinder 3">
            <a:extLst>
              <a:ext uri="{FF2B5EF4-FFF2-40B4-BE49-F238E27FC236}">
                <a16:creationId xmlns:a16="http://schemas.microsoft.com/office/drawing/2014/main" xmlns="" id="{2054C35D-8362-4EDF-BB46-2E2DDE64BBA6}"/>
              </a:ext>
            </a:extLst>
          </p:cNvPr>
          <p:cNvSpPr txBox="1"/>
          <p:nvPr/>
        </p:nvSpPr>
        <p:spPr>
          <a:xfrm>
            <a:off x="5597253" y="1866420"/>
            <a:ext cx="2575560" cy="2308324"/>
          </a:xfrm>
          <a:prstGeom prst="rect">
            <a:avLst/>
          </a:prstGeom>
          <a:noFill/>
        </p:spPr>
        <p:txBody>
          <a:bodyPr wrap="square" rtlCol="0">
            <a:spAutoFit/>
          </a:bodyPr>
          <a:lstStyle/>
          <a:p>
            <a:pPr marL="285750" indent="-285750">
              <a:buFont typeface="Arial" panose="020B0604020202020204" pitchFamily="34" charset="0"/>
              <a:buChar char="•"/>
            </a:pPr>
            <a:endParaRPr lang="nb-NO" dirty="0">
              <a:latin typeface="Raleway" panose="020B0003030101060003"/>
            </a:endParaRPr>
          </a:p>
          <a:p>
            <a:pPr marL="285750" indent="-285750">
              <a:buFont typeface="Arial" panose="020B0604020202020204" pitchFamily="34" charset="0"/>
              <a:buChar char="•"/>
            </a:pPr>
            <a:r>
              <a:rPr lang="nb-NO" dirty="0">
                <a:latin typeface="Raleway" panose="020B0003030101060003"/>
              </a:rPr>
              <a:t>Politisk forankring</a:t>
            </a:r>
          </a:p>
          <a:p>
            <a:pPr marL="285750" indent="-285750">
              <a:buFont typeface="Arial" panose="020B0604020202020204" pitchFamily="34" charset="0"/>
              <a:buChar char="•"/>
            </a:pPr>
            <a:endParaRPr lang="nb-NO" dirty="0">
              <a:latin typeface="Raleway" panose="020B0003030101060003"/>
            </a:endParaRPr>
          </a:p>
          <a:p>
            <a:pPr marL="285750" indent="-285750">
              <a:buFont typeface="Arial" panose="020B0604020202020204" pitchFamily="34" charset="0"/>
              <a:buChar char="•"/>
            </a:pPr>
            <a:r>
              <a:rPr lang="nb-NO" dirty="0">
                <a:latin typeface="Raleway" panose="020B0003030101060003"/>
              </a:rPr>
              <a:t>Samarbeid</a:t>
            </a:r>
          </a:p>
          <a:p>
            <a:endParaRPr lang="nb-NO" dirty="0">
              <a:latin typeface="Raleway" panose="020B0003030101060003"/>
            </a:endParaRPr>
          </a:p>
          <a:p>
            <a:pPr marL="285750" indent="-285750">
              <a:buFont typeface="Arial" panose="020B0604020202020204" pitchFamily="34" charset="0"/>
              <a:buChar char="•"/>
            </a:pPr>
            <a:r>
              <a:rPr lang="nb-NO" dirty="0">
                <a:latin typeface="Raleway" panose="020B0003030101060003"/>
              </a:rPr>
              <a:t>Ildsjel</a:t>
            </a:r>
          </a:p>
          <a:p>
            <a:pPr marL="285750" indent="-285750">
              <a:buFont typeface="Arial" panose="020B0604020202020204" pitchFamily="34" charset="0"/>
              <a:buChar char="•"/>
            </a:pPr>
            <a:endParaRPr lang="nb-NO" dirty="0">
              <a:latin typeface="Raleway" panose="020B0003030101060003"/>
            </a:endParaRPr>
          </a:p>
          <a:p>
            <a:pPr marL="285750" indent="-285750">
              <a:buFont typeface="Arial" panose="020B0604020202020204" pitchFamily="34" charset="0"/>
              <a:buChar char="•"/>
            </a:pPr>
            <a:endParaRPr lang="nb-NO" dirty="0">
              <a:latin typeface="Raleway" panose="020B0003030101060003"/>
            </a:endParaRPr>
          </a:p>
        </p:txBody>
      </p:sp>
      <p:sp>
        <p:nvSpPr>
          <p:cNvPr id="11" name="TekstSylinder 10">
            <a:extLst>
              <a:ext uri="{FF2B5EF4-FFF2-40B4-BE49-F238E27FC236}">
                <a16:creationId xmlns:a16="http://schemas.microsoft.com/office/drawing/2014/main" xmlns="" id="{BB7E948C-3622-47E7-988E-66EE1359108D}"/>
              </a:ext>
            </a:extLst>
          </p:cNvPr>
          <p:cNvSpPr txBox="1"/>
          <p:nvPr/>
        </p:nvSpPr>
        <p:spPr>
          <a:xfrm>
            <a:off x="54782" y="5628577"/>
            <a:ext cx="9089218" cy="1446550"/>
          </a:xfrm>
          <a:prstGeom prst="rect">
            <a:avLst/>
          </a:prstGeom>
          <a:noFill/>
        </p:spPr>
        <p:txBody>
          <a:bodyPr wrap="square" rtlCol="0">
            <a:spAutoFit/>
          </a:bodyPr>
          <a:lstStyle/>
          <a:p>
            <a:pPr marL="285750" indent="-285750">
              <a:buFont typeface="Arial" panose="020B0604020202020204" pitchFamily="34" charset="0"/>
              <a:buChar char="•"/>
            </a:pPr>
            <a:endParaRPr lang="nb-NO" sz="2400" dirty="0">
              <a:latin typeface="Raleway" panose="020B0003030101060003"/>
            </a:endParaRPr>
          </a:p>
          <a:p>
            <a:r>
              <a:rPr lang="nb-NO" sz="2400" dirty="0">
                <a:latin typeface="Raleway" panose="020B0003030101060003"/>
              </a:rPr>
              <a:t>Har vi konkrete historier vi er stolte av der vi klarte å hjelpe et barn inn i en fritidsaktivitet?</a:t>
            </a:r>
          </a:p>
          <a:p>
            <a:endParaRPr lang="nb-NO" sz="1600" dirty="0"/>
          </a:p>
        </p:txBody>
      </p:sp>
      <p:sp>
        <p:nvSpPr>
          <p:cNvPr id="12" name="TekstSylinder 11">
            <a:extLst>
              <a:ext uri="{FF2B5EF4-FFF2-40B4-BE49-F238E27FC236}">
                <a16:creationId xmlns:a16="http://schemas.microsoft.com/office/drawing/2014/main" xmlns="" id="{AF3A07CC-A254-4CBA-BDBC-057CDA2E6E9A}"/>
              </a:ext>
            </a:extLst>
          </p:cNvPr>
          <p:cNvSpPr txBox="1"/>
          <p:nvPr/>
        </p:nvSpPr>
        <p:spPr>
          <a:xfrm>
            <a:off x="4461098" y="3756994"/>
            <a:ext cx="1473200" cy="369332"/>
          </a:xfrm>
          <a:prstGeom prst="rect">
            <a:avLst/>
          </a:prstGeom>
          <a:noFill/>
        </p:spPr>
        <p:txBody>
          <a:bodyPr wrap="square" rtlCol="0">
            <a:spAutoFit/>
          </a:bodyPr>
          <a:lstStyle/>
          <a:p>
            <a:r>
              <a:rPr lang="nb-NO" dirty="0">
                <a:latin typeface="Raleway" panose="020B0003030101060003"/>
              </a:rPr>
              <a:t>5 min</a:t>
            </a:r>
          </a:p>
        </p:txBody>
      </p:sp>
    </p:spTree>
    <p:extLst>
      <p:ext uri="{BB962C8B-B14F-4D97-AF65-F5344CB8AC3E}">
        <p14:creationId xmlns:p14="http://schemas.microsoft.com/office/powerpoint/2010/main" val="31391164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3" name="TekstSylinder 2">
            <a:extLst>
              <a:ext uri="{FF2B5EF4-FFF2-40B4-BE49-F238E27FC236}">
                <a16:creationId xmlns:a16="http://schemas.microsoft.com/office/drawing/2014/main" xmlns="" id="{6D23D114-E383-4D46-9FAA-46932FE85CCD}"/>
              </a:ext>
            </a:extLst>
          </p:cNvPr>
          <p:cNvSpPr txBox="1"/>
          <p:nvPr/>
        </p:nvSpPr>
        <p:spPr>
          <a:xfrm>
            <a:off x="1709159" y="911228"/>
            <a:ext cx="6695341" cy="923330"/>
          </a:xfrm>
          <a:prstGeom prst="rect">
            <a:avLst/>
          </a:prstGeom>
          <a:noFill/>
        </p:spPr>
        <p:txBody>
          <a:bodyPr wrap="square" rtlCol="0">
            <a:spAutoFit/>
          </a:bodyPr>
          <a:lstStyle/>
          <a:p>
            <a:r>
              <a:rPr lang="nb-NO" sz="5400" b="1" dirty="0">
                <a:solidFill>
                  <a:schemeClr val="bg1"/>
                </a:solidFill>
                <a:latin typeface="Raleway" panose="020B0003030101060003"/>
              </a:rPr>
              <a:t>Hvorfor ALLE</a:t>
            </a:r>
            <a:r>
              <a:rPr lang="nb-NO" sz="5400" dirty="0">
                <a:solidFill>
                  <a:schemeClr val="bg1"/>
                </a:solidFill>
                <a:latin typeface="Raleway" panose="020B0003030101060003"/>
              </a:rPr>
              <a:t>MED?</a:t>
            </a:r>
          </a:p>
        </p:txBody>
      </p:sp>
      <p:sp>
        <p:nvSpPr>
          <p:cNvPr id="4" name="TekstSylinder 3">
            <a:extLst>
              <a:ext uri="{FF2B5EF4-FFF2-40B4-BE49-F238E27FC236}">
                <a16:creationId xmlns:a16="http://schemas.microsoft.com/office/drawing/2014/main" xmlns="" id="{2054C35D-8362-4EDF-BB46-2E2DDE64BBA6}"/>
              </a:ext>
            </a:extLst>
          </p:cNvPr>
          <p:cNvSpPr txBox="1"/>
          <p:nvPr/>
        </p:nvSpPr>
        <p:spPr>
          <a:xfrm>
            <a:off x="-656897" y="5446340"/>
            <a:ext cx="10005848" cy="707886"/>
          </a:xfrm>
          <a:prstGeom prst="rect">
            <a:avLst/>
          </a:prstGeom>
          <a:noFill/>
        </p:spPr>
        <p:txBody>
          <a:bodyPr wrap="square" rtlCol="0">
            <a:spAutoFit/>
          </a:bodyPr>
          <a:lstStyle/>
          <a:p>
            <a:pPr lvl="1" algn="ctr"/>
            <a:r>
              <a:rPr lang="en-US" sz="4000" dirty="0">
                <a:latin typeface="Raleway Regular"/>
                <a:cs typeface="Raleway Regular"/>
              </a:rPr>
              <a:t>Flora: 9,5% og 231 barn</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kstSylinder 4">
            <a:extLst>
              <a:ext uri="{FF2B5EF4-FFF2-40B4-BE49-F238E27FC236}">
                <a16:creationId xmlns:a16="http://schemas.microsoft.com/office/drawing/2014/main" xmlns="" id="{FC97743E-56F9-4C83-AC48-322D8BFACC8D}"/>
              </a:ext>
            </a:extLst>
          </p:cNvPr>
          <p:cNvSpPr txBox="1"/>
          <p:nvPr/>
        </p:nvSpPr>
        <p:spPr>
          <a:xfrm>
            <a:off x="704192" y="2236808"/>
            <a:ext cx="7283669" cy="923330"/>
          </a:xfrm>
          <a:prstGeom prst="rect">
            <a:avLst/>
          </a:prstGeom>
          <a:noFill/>
        </p:spPr>
        <p:txBody>
          <a:bodyPr wrap="square" rtlCol="0">
            <a:spAutoFit/>
          </a:bodyPr>
          <a:lstStyle/>
          <a:p>
            <a:pPr algn="ctr"/>
            <a:r>
              <a:rPr lang="nb-NO" sz="5400" dirty="0"/>
              <a:t>100 000 </a:t>
            </a:r>
          </a:p>
        </p:txBody>
      </p:sp>
      <p:sp>
        <p:nvSpPr>
          <p:cNvPr id="6" name="TekstSylinder 5">
            <a:extLst>
              <a:ext uri="{FF2B5EF4-FFF2-40B4-BE49-F238E27FC236}">
                <a16:creationId xmlns:a16="http://schemas.microsoft.com/office/drawing/2014/main" xmlns="" id="{73A48F0A-23F1-4894-B943-DA67AA6AFD30}"/>
              </a:ext>
            </a:extLst>
          </p:cNvPr>
          <p:cNvSpPr txBox="1"/>
          <p:nvPr/>
        </p:nvSpPr>
        <p:spPr>
          <a:xfrm>
            <a:off x="408424" y="3143109"/>
            <a:ext cx="8312062" cy="523220"/>
          </a:xfrm>
          <a:prstGeom prst="rect">
            <a:avLst/>
          </a:prstGeom>
          <a:noFill/>
        </p:spPr>
        <p:txBody>
          <a:bodyPr wrap="square" rtlCol="0">
            <a:spAutoFit/>
          </a:bodyPr>
          <a:lstStyle/>
          <a:p>
            <a:pPr algn="ctr"/>
            <a:r>
              <a:rPr lang="nb-NO" sz="2800" dirty="0"/>
              <a:t>barn vokser opp i familier med vedvarende lavinntekt</a:t>
            </a:r>
          </a:p>
        </p:txBody>
      </p:sp>
      <p:sp>
        <p:nvSpPr>
          <p:cNvPr id="14" name="TekstSylinder 13">
            <a:extLst>
              <a:ext uri="{FF2B5EF4-FFF2-40B4-BE49-F238E27FC236}">
                <a16:creationId xmlns:a16="http://schemas.microsoft.com/office/drawing/2014/main" xmlns="" id="{D1E3EF34-2AD4-40CF-B3A5-258312841277}"/>
              </a:ext>
            </a:extLst>
          </p:cNvPr>
          <p:cNvSpPr txBox="1"/>
          <p:nvPr/>
        </p:nvSpPr>
        <p:spPr>
          <a:xfrm>
            <a:off x="704192" y="3738180"/>
            <a:ext cx="7283669" cy="923330"/>
          </a:xfrm>
          <a:prstGeom prst="rect">
            <a:avLst/>
          </a:prstGeom>
          <a:noFill/>
        </p:spPr>
        <p:txBody>
          <a:bodyPr wrap="square" rtlCol="0">
            <a:spAutoFit/>
          </a:bodyPr>
          <a:lstStyle/>
          <a:p>
            <a:pPr algn="ctr"/>
            <a:r>
              <a:rPr lang="nb-NO" sz="5400" dirty="0"/>
              <a:t>10 %</a:t>
            </a:r>
          </a:p>
        </p:txBody>
      </p:sp>
      <p:sp>
        <p:nvSpPr>
          <p:cNvPr id="15" name="TekstSylinder 14">
            <a:extLst>
              <a:ext uri="{FF2B5EF4-FFF2-40B4-BE49-F238E27FC236}">
                <a16:creationId xmlns:a16="http://schemas.microsoft.com/office/drawing/2014/main" xmlns="" id="{FCD18E6E-F203-4636-8B29-628B728AFEF1}"/>
              </a:ext>
            </a:extLst>
          </p:cNvPr>
          <p:cNvSpPr txBox="1"/>
          <p:nvPr/>
        </p:nvSpPr>
        <p:spPr>
          <a:xfrm>
            <a:off x="189995" y="4661510"/>
            <a:ext cx="8312062" cy="523220"/>
          </a:xfrm>
          <a:prstGeom prst="rect">
            <a:avLst/>
          </a:prstGeom>
          <a:noFill/>
        </p:spPr>
        <p:txBody>
          <a:bodyPr wrap="square" rtlCol="0">
            <a:spAutoFit/>
          </a:bodyPr>
          <a:lstStyle/>
          <a:p>
            <a:pPr algn="ctr"/>
            <a:r>
              <a:rPr lang="nb-NO" sz="2800" dirty="0"/>
              <a:t>av alle barn i Norge</a:t>
            </a:r>
          </a:p>
        </p:txBody>
      </p:sp>
    </p:spTree>
    <p:extLst>
      <p:ext uri="{BB962C8B-B14F-4D97-AF65-F5344CB8AC3E}">
        <p14:creationId xmlns:p14="http://schemas.microsoft.com/office/powerpoint/2010/main" val="19129698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27" name="TekstSylinder 26">
            <a:extLst>
              <a:ext uri="{FF2B5EF4-FFF2-40B4-BE49-F238E27FC236}">
                <a16:creationId xmlns:a16="http://schemas.microsoft.com/office/drawing/2014/main" xmlns="" id="{CBAA8AFC-9559-41A1-9B1E-D8921D7B5B93}"/>
              </a:ext>
            </a:extLst>
          </p:cNvPr>
          <p:cNvSpPr txBox="1"/>
          <p:nvPr/>
        </p:nvSpPr>
        <p:spPr>
          <a:xfrm>
            <a:off x="662880" y="506148"/>
            <a:ext cx="286087" cy="584775"/>
          </a:xfrm>
          <a:prstGeom prst="rect">
            <a:avLst/>
          </a:prstGeom>
          <a:noFill/>
        </p:spPr>
        <p:txBody>
          <a:bodyPr wrap="square" rtlCol="0">
            <a:spAutoFit/>
          </a:bodyPr>
          <a:lstStyle/>
          <a:p>
            <a:r>
              <a:rPr lang="nb-NO" sz="3200" b="1" dirty="0">
                <a:solidFill>
                  <a:schemeClr val="bg1"/>
                </a:solidFill>
                <a:latin typeface="Raleway"/>
              </a:rPr>
              <a:t>2</a:t>
            </a:r>
          </a:p>
        </p:txBody>
      </p:sp>
      <p:sp>
        <p:nvSpPr>
          <p:cNvPr id="3" name="TekstSylinder 2">
            <a:extLst>
              <a:ext uri="{FF2B5EF4-FFF2-40B4-BE49-F238E27FC236}">
                <a16:creationId xmlns:a16="http://schemas.microsoft.com/office/drawing/2014/main" xmlns="" id="{6D23D114-E383-4D46-9FAA-46932FE85CCD}"/>
              </a:ext>
            </a:extLst>
          </p:cNvPr>
          <p:cNvSpPr txBox="1"/>
          <p:nvPr/>
        </p:nvSpPr>
        <p:spPr>
          <a:xfrm>
            <a:off x="1717625" y="612817"/>
            <a:ext cx="7853774" cy="646331"/>
          </a:xfrm>
          <a:prstGeom prst="rect">
            <a:avLst/>
          </a:prstGeom>
          <a:noFill/>
        </p:spPr>
        <p:txBody>
          <a:bodyPr wrap="square" rtlCol="0">
            <a:spAutoFit/>
          </a:bodyPr>
          <a:lstStyle/>
          <a:p>
            <a:r>
              <a:rPr lang="nb-NO" sz="3600" b="1" dirty="0">
                <a:solidFill>
                  <a:schemeClr val="bg1"/>
                </a:solidFill>
                <a:latin typeface="Raleway" panose="020B0003030101060003"/>
              </a:rPr>
              <a:t>Hva gjør vi bra? </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Snakkeboble: oval 19">
            <a:extLst>
              <a:ext uri="{FF2B5EF4-FFF2-40B4-BE49-F238E27FC236}">
                <a16:creationId xmlns:a16="http://schemas.microsoft.com/office/drawing/2014/main" xmlns="" id="{8B4A01E6-F307-465F-B0F6-D6D6F2717D2F}"/>
              </a:ext>
            </a:extLst>
          </p:cNvPr>
          <p:cNvSpPr/>
          <p:nvPr/>
        </p:nvSpPr>
        <p:spPr>
          <a:xfrm>
            <a:off x="1148080" y="1571189"/>
            <a:ext cx="7839379" cy="3874555"/>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4" name="TekstSylinder 3">
            <a:extLst>
              <a:ext uri="{FF2B5EF4-FFF2-40B4-BE49-F238E27FC236}">
                <a16:creationId xmlns:a16="http://schemas.microsoft.com/office/drawing/2014/main" xmlns="" id="{2054C35D-8362-4EDF-BB46-2E2DDE64BBA6}"/>
              </a:ext>
            </a:extLst>
          </p:cNvPr>
          <p:cNvSpPr txBox="1"/>
          <p:nvPr/>
        </p:nvSpPr>
        <p:spPr>
          <a:xfrm>
            <a:off x="2470928" y="2423898"/>
            <a:ext cx="5609228" cy="1846659"/>
          </a:xfrm>
          <a:prstGeom prst="rect">
            <a:avLst/>
          </a:prstGeom>
          <a:noFill/>
        </p:spPr>
        <p:txBody>
          <a:bodyPr wrap="square" rtlCol="0">
            <a:spAutoFit/>
          </a:bodyPr>
          <a:lstStyle/>
          <a:p>
            <a:pPr marL="285750" indent="-285750">
              <a:buFont typeface="Arial" panose="020B0604020202020204" pitchFamily="34" charset="0"/>
              <a:buChar char="•"/>
            </a:pPr>
            <a:endParaRPr lang="nb-NO" sz="4800" dirty="0">
              <a:latin typeface="Raleway" panose="020B0003030101060003"/>
            </a:endParaRPr>
          </a:p>
          <a:p>
            <a:r>
              <a:rPr lang="nb-NO" sz="4400" dirty="0">
                <a:latin typeface="Raleway" panose="020B0003030101060003"/>
              </a:rPr>
              <a:t>Vi deler i plenum</a:t>
            </a:r>
          </a:p>
          <a:p>
            <a:pPr marL="285750" indent="-285750">
              <a:buFont typeface="Arial" panose="020B0604020202020204" pitchFamily="34" charset="0"/>
              <a:buChar char="•"/>
            </a:pPr>
            <a:endParaRPr lang="nb-NO" dirty="0">
              <a:latin typeface="Raleway" panose="020B0003030101060003"/>
            </a:endParaRPr>
          </a:p>
        </p:txBody>
      </p:sp>
      <p:sp>
        <p:nvSpPr>
          <p:cNvPr id="11" name="TekstSylinder 10">
            <a:extLst>
              <a:ext uri="{FF2B5EF4-FFF2-40B4-BE49-F238E27FC236}">
                <a16:creationId xmlns:a16="http://schemas.microsoft.com/office/drawing/2014/main" xmlns="" id="{BB7E948C-3622-47E7-988E-66EE1359108D}"/>
              </a:ext>
            </a:extLst>
          </p:cNvPr>
          <p:cNvSpPr txBox="1"/>
          <p:nvPr/>
        </p:nvSpPr>
        <p:spPr>
          <a:xfrm>
            <a:off x="235832" y="5990839"/>
            <a:ext cx="10079420" cy="861774"/>
          </a:xfrm>
          <a:prstGeom prst="rect">
            <a:avLst/>
          </a:prstGeom>
          <a:noFill/>
        </p:spPr>
        <p:txBody>
          <a:bodyPr wrap="square" rtlCol="0">
            <a:spAutoFit/>
          </a:bodyPr>
          <a:lstStyle/>
          <a:p>
            <a:pPr marL="285750" indent="-285750">
              <a:buFont typeface="Arial" panose="020B0604020202020204" pitchFamily="34" charset="0"/>
              <a:buChar char="•"/>
            </a:pPr>
            <a:endParaRPr lang="nb-NO" sz="1600" dirty="0">
              <a:latin typeface="Raleway" panose="020B0003030101060003"/>
            </a:endParaRPr>
          </a:p>
          <a:p>
            <a:r>
              <a:rPr lang="nb-NO" sz="1600" dirty="0">
                <a:latin typeface="Raleway" panose="020B0003030101060003"/>
              </a:rPr>
              <a:t>Har vi konkrete historier vi er stolte av der vi klarte å hjelpe et barn inn i en fritidsaktivitet?</a:t>
            </a:r>
          </a:p>
          <a:p>
            <a:endParaRPr lang="nb-NO" sz="1600" dirty="0"/>
          </a:p>
        </p:txBody>
      </p:sp>
      <p:pic>
        <p:nvPicPr>
          <p:cNvPr id="7" name="Grafikk 6" descr="Gruppe">
            <a:extLst>
              <a:ext uri="{FF2B5EF4-FFF2-40B4-BE49-F238E27FC236}">
                <a16:creationId xmlns:a16="http://schemas.microsoft.com/office/drawing/2014/main" xmlns="" id="{80C3E93A-A5A3-4132-83B0-4170B6156A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35832" y="4829086"/>
            <a:ext cx="1592640" cy="1592640"/>
          </a:xfrm>
          <a:prstGeom prst="rect">
            <a:avLst/>
          </a:prstGeom>
        </p:spPr>
      </p:pic>
      <p:pic>
        <p:nvPicPr>
          <p:cNvPr id="28" name="Grafikk 27" descr="Gruppe">
            <a:extLst>
              <a:ext uri="{FF2B5EF4-FFF2-40B4-BE49-F238E27FC236}">
                <a16:creationId xmlns:a16="http://schemas.microsoft.com/office/drawing/2014/main" xmlns="" id="{E8B135D4-4F27-4853-A769-3E3B44BE04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590372" y="4829086"/>
            <a:ext cx="1592640" cy="1592640"/>
          </a:xfrm>
          <a:prstGeom prst="rect">
            <a:avLst/>
          </a:prstGeom>
        </p:spPr>
      </p:pic>
    </p:spTree>
    <p:extLst>
      <p:ext uri="{BB962C8B-B14F-4D97-AF65-F5344CB8AC3E}">
        <p14:creationId xmlns:p14="http://schemas.microsoft.com/office/powerpoint/2010/main" val="204986687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27" name="TekstSylinder 26">
            <a:extLst>
              <a:ext uri="{FF2B5EF4-FFF2-40B4-BE49-F238E27FC236}">
                <a16:creationId xmlns:a16="http://schemas.microsoft.com/office/drawing/2014/main" xmlns="" id="{CBAA8AFC-9559-41A1-9B1E-D8921D7B5B93}"/>
              </a:ext>
            </a:extLst>
          </p:cNvPr>
          <p:cNvSpPr txBox="1"/>
          <p:nvPr/>
        </p:nvSpPr>
        <p:spPr>
          <a:xfrm>
            <a:off x="662880" y="506148"/>
            <a:ext cx="286087" cy="1569660"/>
          </a:xfrm>
          <a:prstGeom prst="rect">
            <a:avLst/>
          </a:prstGeom>
          <a:noFill/>
        </p:spPr>
        <p:txBody>
          <a:bodyPr wrap="square" rtlCol="0">
            <a:spAutoFit/>
          </a:bodyPr>
          <a:lstStyle/>
          <a:p>
            <a:r>
              <a:rPr lang="nb-NO" sz="3200" b="1" dirty="0">
                <a:solidFill>
                  <a:schemeClr val="bg1"/>
                </a:solidFill>
                <a:latin typeface="Raleway"/>
              </a:rPr>
              <a:t>3	</a:t>
            </a:r>
          </a:p>
          <a:p>
            <a:endParaRPr lang="nb-NO" sz="3200" b="1" dirty="0">
              <a:solidFill>
                <a:schemeClr val="bg1"/>
              </a:solidFill>
              <a:latin typeface="Raleway"/>
            </a:endParaRPr>
          </a:p>
        </p:txBody>
      </p:sp>
      <p:sp>
        <p:nvSpPr>
          <p:cNvPr id="3" name="TekstSylinder 2">
            <a:extLst>
              <a:ext uri="{FF2B5EF4-FFF2-40B4-BE49-F238E27FC236}">
                <a16:creationId xmlns:a16="http://schemas.microsoft.com/office/drawing/2014/main" xmlns="" id="{6D23D114-E383-4D46-9FAA-46932FE85CCD}"/>
              </a:ext>
            </a:extLst>
          </p:cNvPr>
          <p:cNvSpPr txBox="1"/>
          <p:nvPr/>
        </p:nvSpPr>
        <p:spPr>
          <a:xfrm>
            <a:off x="1807528" y="917490"/>
            <a:ext cx="7853774" cy="830997"/>
          </a:xfrm>
          <a:prstGeom prst="rect">
            <a:avLst/>
          </a:prstGeom>
          <a:noFill/>
        </p:spPr>
        <p:txBody>
          <a:bodyPr wrap="square" rtlCol="0">
            <a:spAutoFit/>
          </a:bodyPr>
          <a:lstStyle/>
          <a:p>
            <a:r>
              <a:rPr lang="nb-NO" sz="4800" b="1" dirty="0">
                <a:solidFill>
                  <a:schemeClr val="bg1"/>
                </a:solidFill>
                <a:latin typeface="Raleway" panose="020B0003030101060003"/>
              </a:rPr>
              <a:t>Hvem er vi til for?</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kstSylinder 3">
            <a:extLst>
              <a:ext uri="{FF2B5EF4-FFF2-40B4-BE49-F238E27FC236}">
                <a16:creationId xmlns:a16="http://schemas.microsoft.com/office/drawing/2014/main" xmlns="" id="{2054C35D-8362-4EDF-BB46-2E2DDE64BBA6}"/>
              </a:ext>
            </a:extLst>
          </p:cNvPr>
          <p:cNvSpPr txBox="1"/>
          <p:nvPr/>
        </p:nvSpPr>
        <p:spPr>
          <a:xfrm>
            <a:off x="901914" y="1870129"/>
            <a:ext cx="7406640" cy="2492990"/>
          </a:xfrm>
          <a:prstGeom prst="rect">
            <a:avLst/>
          </a:prstGeom>
          <a:noFill/>
        </p:spPr>
        <p:txBody>
          <a:bodyPr wrap="square" rtlCol="0">
            <a:spAutoFit/>
          </a:bodyPr>
          <a:lstStyle/>
          <a:p>
            <a:pPr marL="285750" indent="-285750">
              <a:buFont typeface="Arial" panose="020B0604020202020204" pitchFamily="34" charset="0"/>
              <a:buChar char="•"/>
            </a:pPr>
            <a:r>
              <a:rPr lang="nb-NO" sz="2400" dirty="0">
                <a:latin typeface="Raleway" panose="020B0003030101060003"/>
              </a:rPr>
              <a:t>Hver gruppe velger ett kort</a:t>
            </a:r>
          </a:p>
          <a:p>
            <a:pPr marL="285750" indent="-285750">
              <a:buFont typeface="Arial" panose="020B0604020202020204" pitchFamily="34" charset="0"/>
              <a:buChar char="•"/>
            </a:pPr>
            <a:endParaRPr lang="nb-NO" sz="2400" dirty="0">
              <a:latin typeface="Raleway" panose="020B0003030101060003"/>
            </a:endParaRPr>
          </a:p>
          <a:p>
            <a:pPr marL="285750" indent="-285750">
              <a:buFont typeface="Arial" panose="020B0604020202020204" pitchFamily="34" charset="0"/>
              <a:buChar char="•"/>
            </a:pPr>
            <a:r>
              <a:rPr lang="nb-NO" sz="2400" dirty="0">
                <a:latin typeface="Raleway" panose="020B0003030101060003"/>
              </a:rPr>
              <a:t>Diskuter spørsmålene på baksiden av kortet</a:t>
            </a:r>
          </a:p>
          <a:p>
            <a:pPr marL="285750" indent="-285750">
              <a:buFont typeface="Arial" panose="020B0604020202020204" pitchFamily="34" charset="0"/>
              <a:buChar char="•"/>
            </a:pPr>
            <a:endParaRPr lang="nb-NO" sz="2400" dirty="0">
              <a:latin typeface="Raleway" panose="020B0003030101060003"/>
            </a:endParaRPr>
          </a:p>
          <a:p>
            <a:pPr marL="285750" indent="-285750">
              <a:buFont typeface="Arial" panose="020B0604020202020204" pitchFamily="34" charset="0"/>
              <a:buChar char="•"/>
            </a:pPr>
            <a:r>
              <a:rPr lang="nb-NO" sz="2400" dirty="0">
                <a:latin typeface="Raleway" panose="020B0003030101060003"/>
              </a:rPr>
              <a:t>Noter ned svarene</a:t>
            </a:r>
          </a:p>
          <a:p>
            <a:pPr marL="285750" indent="-285750">
              <a:buFont typeface="Arial" panose="020B0604020202020204" pitchFamily="34" charset="0"/>
              <a:buChar char="•"/>
            </a:pPr>
            <a:endParaRPr lang="nb-NO" dirty="0">
              <a:latin typeface="Raleway" panose="020B0003030101060003"/>
            </a:endParaRPr>
          </a:p>
          <a:p>
            <a:pPr marL="285750" indent="-285750">
              <a:buFont typeface="Arial" panose="020B0604020202020204" pitchFamily="34" charset="0"/>
              <a:buChar char="•"/>
            </a:pPr>
            <a:endParaRPr lang="nb-NO" dirty="0">
              <a:latin typeface="Raleway" panose="020B0003030101060003"/>
            </a:endParaRPr>
          </a:p>
        </p:txBody>
      </p:sp>
      <p:grpSp>
        <p:nvGrpSpPr>
          <p:cNvPr id="22" name="Gruppe 21">
            <a:extLst>
              <a:ext uri="{FF2B5EF4-FFF2-40B4-BE49-F238E27FC236}">
                <a16:creationId xmlns:a16="http://schemas.microsoft.com/office/drawing/2014/main" xmlns="" id="{800802D3-C880-4F05-AFBF-21592B01F919}"/>
              </a:ext>
            </a:extLst>
          </p:cNvPr>
          <p:cNvGrpSpPr/>
          <p:nvPr/>
        </p:nvGrpSpPr>
        <p:grpSpPr>
          <a:xfrm>
            <a:off x="479734" y="3705247"/>
            <a:ext cx="8308554" cy="3152753"/>
            <a:chOff x="30273" y="3449419"/>
            <a:chExt cx="7858687" cy="3152753"/>
          </a:xfrm>
        </p:grpSpPr>
        <p:pic>
          <p:nvPicPr>
            <p:cNvPr id="5" name="Bilde 4">
              <a:extLst>
                <a:ext uri="{FF2B5EF4-FFF2-40B4-BE49-F238E27FC236}">
                  <a16:creationId xmlns:a16="http://schemas.microsoft.com/office/drawing/2014/main" xmlns="" id="{5981C167-B3DE-49B4-A74A-E30B22282B29}"/>
                </a:ext>
              </a:extLst>
            </p:cNvPr>
            <p:cNvPicPr>
              <a:picLocks noChangeAspect="1"/>
            </p:cNvPicPr>
            <p:nvPr/>
          </p:nvPicPr>
          <p:blipFill>
            <a:blip r:embed="rId3"/>
            <a:stretch>
              <a:fillRect/>
            </a:stretch>
          </p:blipFill>
          <p:spPr>
            <a:xfrm>
              <a:off x="30273" y="3449420"/>
              <a:ext cx="1852803" cy="3139102"/>
            </a:xfrm>
            <a:prstGeom prst="rect">
              <a:avLst/>
            </a:prstGeom>
          </p:spPr>
        </p:pic>
        <p:pic>
          <p:nvPicPr>
            <p:cNvPr id="6" name="Bilde 5">
              <a:extLst>
                <a:ext uri="{FF2B5EF4-FFF2-40B4-BE49-F238E27FC236}">
                  <a16:creationId xmlns:a16="http://schemas.microsoft.com/office/drawing/2014/main" xmlns="" id="{FC5A5047-0E00-4864-8E1B-5B03852BD798}"/>
                </a:ext>
              </a:extLst>
            </p:cNvPr>
            <p:cNvPicPr>
              <a:picLocks noChangeAspect="1"/>
            </p:cNvPicPr>
            <p:nvPr/>
          </p:nvPicPr>
          <p:blipFill>
            <a:blip r:embed="rId4"/>
            <a:stretch>
              <a:fillRect/>
            </a:stretch>
          </p:blipFill>
          <p:spPr>
            <a:xfrm>
              <a:off x="1559533" y="3472021"/>
              <a:ext cx="1831520" cy="3127802"/>
            </a:xfrm>
            <a:prstGeom prst="rect">
              <a:avLst/>
            </a:prstGeom>
          </p:spPr>
        </p:pic>
        <p:pic>
          <p:nvPicPr>
            <p:cNvPr id="9" name="Bilde 8">
              <a:extLst>
                <a:ext uri="{FF2B5EF4-FFF2-40B4-BE49-F238E27FC236}">
                  <a16:creationId xmlns:a16="http://schemas.microsoft.com/office/drawing/2014/main" xmlns="" id="{A95A12E2-741C-4CFC-94F3-ECB8A4E509CC}"/>
                </a:ext>
              </a:extLst>
            </p:cNvPr>
            <p:cNvPicPr>
              <a:picLocks noChangeAspect="1"/>
            </p:cNvPicPr>
            <p:nvPr/>
          </p:nvPicPr>
          <p:blipFill>
            <a:blip r:embed="rId5"/>
            <a:stretch>
              <a:fillRect/>
            </a:stretch>
          </p:blipFill>
          <p:spPr>
            <a:xfrm>
              <a:off x="3151932" y="3472021"/>
              <a:ext cx="1849566" cy="3127801"/>
            </a:xfrm>
            <a:prstGeom prst="rect">
              <a:avLst/>
            </a:prstGeom>
          </p:spPr>
        </p:pic>
        <p:pic>
          <p:nvPicPr>
            <p:cNvPr id="10" name="Bilde 9">
              <a:extLst>
                <a:ext uri="{FF2B5EF4-FFF2-40B4-BE49-F238E27FC236}">
                  <a16:creationId xmlns:a16="http://schemas.microsoft.com/office/drawing/2014/main" xmlns="" id="{99078CC2-68F2-4C02-B853-591AD971400A}"/>
                </a:ext>
              </a:extLst>
            </p:cNvPr>
            <p:cNvPicPr>
              <a:picLocks noChangeAspect="1"/>
            </p:cNvPicPr>
            <p:nvPr/>
          </p:nvPicPr>
          <p:blipFill>
            <a:blip r:embed="rId6"/>
            <a:stretch>
              <a:fillRect/>
            </a:stretch>
          </p:blipFill>
          <p:spPr>
            <a:xfrm>
              <a:off x="4763870" y="3460720"/>
              <a:ext cx="1828778" cy="3127801"/>
            </a:xfrm>
            <a:prstGeom prst="rect">
              <a:avLst/>
            </a:prstGeom>
          </p:spPr>
        </p:pic>
        <p:pic>
          <p:nvPicPr>
            <p:cNvPr id="12" name="Bilde 11">
              <a:extLst>
                <a:ext uri="{FF2B5EF4-FFF2-40B4-BE49-F238E27FC236}">
                  <a16:creationId xmlns:a16="http://schemas.microsoft.com/office/drawing/2014/main" xmlns="" id="{47C8F80A-EB91-4890-9D44-C6F99BCE9318}"/>
                </a:ext>
              </a:extLst>
            </p:cNvPr>
            <p:cNvPicPr>
              <a:picLocks noChangeAspect="1"/>
            </p:cNvPicPr>
            <p:nvPr/>
          </p:nvPicPr>
          <p:blipFill>
            <a:blip r:embed="rId7"/>
            <a:stretch>
              <a:fillRect/>
            </a:stretch>
          </p:blipFill>
          <p:spPr>
            <a:xfrm>
              <a:off x="6374315" y="3449419"/>
              <a:ext cx="1514645" cy="3127801"/>
            </a:xfrm>
            <a:prstGeom prst="rect">
              <a:avLst/>
            </a:prstGeom>
          </p:spPr>
        </p:pic>
        <p:pic>
          <p:nvPicPr>
            <p:cNvPr id="13" name="Bilde 12">
              <a:extLst>
                <a:ext uri="{FF2B5EF4-FFF2-40B4-BE49-F238E27FC236}">
                  <a16:creationId xmlns:a16="http://schemas.microsoft.com/office/drawing/2014/main" xmlns="" id="{3D1B89CC-6430-4DB0-AE91-1EC6247F26D8}"/>
                </a:ext>
              </a:extLst>
            </p:cNvPr>
            <p:cNvPicPr>
              <a:picLocks noChangeAspect="1"/>
            </p:cNvPicPr>
            <p:nvPr/>
          </p:nvPicPr>
          <p:blipFill>
            <a:blip r:embed="rId8"/>
            <a:stretch>
              <a:fillRect/>
            </a:stretch>
          </p:blipFill>
          <p:spPr>
            <a:xfrm>
              <a:off x="6605957" y="5881757"/>
              <a:ext cx="965200" cy="671443"/>
            </a:xfrm>
            <a:prstGeom prst="rect">
              <a:avLst/>
            </a:prstGeom>
          </p:spPr>
        </p:pic>
        <p:pic>
          <p:nvPicPr>
            <p:cNvPr id="15" name="Bilde 14">
              <a:extLst>
                <a:ext uri="{FF2B5EF4-FFF2-40B4-BE49-F238E27FC236}">
                  <a16:creationId xmlns:a16="http://schemas.microsoft.com/office/drawing/2014/main" xmlns="" id="{967BAD5D-29F1-4599-AA99-7825E45D46B0}"/>
                </a:ext>
              </a:extLst>
            </p:cNvPr>
            <p:cNvPicPr>
              <a:picLocks noChangeAspect="1"/>
            </p:cNvPicPr>
            <p:nvPr/>
          </p:nvPicPr>
          <p:blipFill>
            <a:blip r:embed="rId9"/>
            <a:stretch>
              <a:fillRect/>
            </a:stretch>
          </p:blipFill>
          <p:spPr>
            <a:xfrm>
              <a:off x="4902361" y="5877992"/>
              <a:ext cx="1178720" cy="724180"/>
            </a:xfrm>
            <a:prstGeom prst="rect">
              <a:avLst/>
            </a:prstGeom>
          </p:spPr>
        </p:pic>
        <p:pic>
          <p:nvPicPr>
            <p:cNvPr id="16" name="Bilde 15">
              <a:extLst>
                <a:ext uri="{FF2B5EF4-FFF2-40B4-BE49-F238E27FC236}">
                  <a16:creationId xmlns:a16="http://schemas.microsoft.com/office/drawing/2014/main" xmlns="" id="{2E0009DA-44DE-4D12-937B-E028F5886970}"/>
                </a:ext>
              </a:extLst>
            </p:cNvPr>
            <p:cNvPicPr>
              <a:picLocks noChangeAspect="1"/>
            </p:cNvPicPr>
            <p:nvPr/>
          </p:nvPicPr>
          <p:blipFill>
            <a:blip r:embed="rId10"/>
            <a:stretch>
              <a:fillRect/>
            </a:stretch>
          </p:blipFill>
          <p:spPr>
            <a:xfrm>
              <a:off x="3342539" y="5877991"/>
              <a:ext cx="1275071" cy="720040"/>
            </a:xfrm>
            <a:prstGeom prst="rect">
              <a:avLst/>
            </a:prstGeom>
          </p:spPr>
        </p:pic>
        <p:pic>
          <p:nvPicPr>
            <p:cNvPr id="17" name="Bilde 16">
              <a:extLst>
                <a:ext uri="{FF2B5EF4-FFF2-40B4-BE49-F238E27FC236}">
                  <a16:creationId xmlns:a16="http://schemas.microsoft.com/office/drawing/2014/main" xmlns="" id="{A2CC58F1-4F68-4DBE-8589-E098AFC58E71}"/>
                </a:ext>
              </a:extLst>
            </p:cNvPr>
            <p:cNvPicPr>
              <a:picLocks noChangeAspect="1"/>
            </p:cNvPicPr>
            <p:nvPr/>
          </p:nvPicPr>
          <p:blipFill>
            <a:blip r:embed="rId11"/>
            <a:stretch>
              <a:fillRect/>
            </a:stretch>
          </p:blipFill>
          <p:spPr>
            <a:xfrm>
              <a:off x="1843065" y="5778170"/>
              <a:ext cx="1134492" cy="810351"/>
            </a:xfrm>
            <a:prstGeom prst="rect">
              <a:avLst/>
            </a:prstGeom>
          </p:spPr>
        </p:pic>
        <p:pic>
          <p:nvPicPr>
            <p:cNvPr id="18" name="Bilde 17">
              <a:extLst>
                <a:ext uri="{FF2B5EF4-FFF2-40B4-BE49-F238E27FC236}">
                  <a16:creationId xmlns:a16="http://schemas.microsoft.com/office/drawing/2014/main" xmlns="" id="{8E191C2D-4A33-4E8A-AB30-070ADE347F50}"/>
                </a:ext>
              </a:extLst>
            </p:cNvPr>
            <p:cNvPicPr>
              <a:picLocks noChangeAspect="1"/>
            </p:cNvPicPr>
            <p:nvPr/>
          </p:nvPicPr>
          <p:blipFill>
            <a:blip r:embed="rId12"/>
            <a:stretch>
              <a:fillRect/>
            </a:stretch>
          </p:blipFill>
          <p:spPr>
            <a:xfrm>
              <a:off x="320859" y="5877991"/>
              <a:ext cx="1039916" cy="711732"/>
            </a:xfrm>
            <a:prstGeom prst="rect">
              <a:avLst/>
            </a:prstGeom>
          </p:spPr>
        </p:pic>
      </p:grpSp>
      <p:pic>
        <p:nvPicPr>
          <p:cNvPr id="28" name="Grafikk 6" descr="Gruppe">
            <a:extLst>
              <a:ext uri="{FF2B5EF4-FFF2-40B4-BE49-F238E27FC236}">
                <a16:creationId xmlns:a16="http://schemas.microsoft.com/office/drawing/2014/main" xmlns="" id="{80C3E93A-A5A3-4132-83B0-4170B6156AD7}"/>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 xmlns:asvg="http://schemas.microsoft.com/office/drawing/2016/SVG/main" r:embed="rId14"/>
              </a:ext>
            </a:extLst>
          </a:blip>
          <a:stretch>
            <a:fillRect/>
          </a:stretch>
        </p:blipFill>
        <p:spPr>
          <a:xfrm>
            <a:off x="8036022" y="1746115"/>
            <a:ext cx="903006" cy="903006"/>
          </a:xfrm>
          <a:prstGeom prst="rect">
            <a:avLst/>
          </a:prstGeom>
        </p:spPr>
      </p:pic>
      <p:pic>
        <p:nvPicPr>
          <p:cNvPr id="29" name="Grafikk 8" descr="Stoppeklokke">
            <a:extLst>
              <a:ext uri="{FF2B5EF4-FFF2-40B4-BE49-F238E27FC236}">
                <a16:creationId xmlns:a16="http://schemas.microsoft.com/office/drawing/2014/main" xmlns="" id="{8D938F40-B8F7-4FBF-BB0A-9390F78B0772}"/>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 xmlns:asvg="http://schemas.microsoft.com/office/drawing/2016/SVG/main" r:embed="rId16"/>
              </a:ext>
            </a:extLst>
          </a:blip>
          <a:stretch>
            <a:fillRect/>
          </a:stretch>
        </p:blipFill>
        <p:spPr>
          <a:xfrm>
            <a:off x="7888960" y="2649121"/>
            <a:ext cx="530556" cy="530556"/>
          </a:xfrm>
          <a:prstGeom prst="rect">
            <a:avLst/>
          </a:prstGeom>
        </p:spPr>
      </p:pic>
      <p:sp>
        <p:nvSpPr>
          <p:cNvPr id="30" name="TekstSylinder 11">
            <a:extLst>
              <a:ext uri="{FF2B5EF4-FFF2-40B4-BE49-F238E27FC236}">
                <a16:creationId xmlns:a16="http://schemas.microsoft.com/office/drawing/2014/main" xmlns="" id="{AF3A07CC-A254-4CBA-BDBC-057CDA2E6E9A}"/>
              </a:ext>
            </a:extLst>
          </p:cNvPr>
          <p:cNvSpPr txBox="1"/>
          <p:nvPr/>
        </p:nvSpPr>
        <p:spPr>
          <a:xfrm>
            <a:off x="8308554" y="2771158"/>
            <a:ext cx="1473200" cy="369332"/>
          </a:xfrm>
          <a:prstGeom prst="rect">
            <a:avLst/>
          </a:prstGeom>
          <a:noFill/>
        </p:spPr>
        <p:txBody>
          <a:bodyPr wrap="square" rtlCol="0">
            <a:spAutoFit/>
          </a:bodyPr>
          <a:lstStyle/>
          <a:p>
            <a:r>
              <a:rPr lang="nb-NO" dirty="0">
                <a:latin typeface="Raleway" panose="020B0003030101060003"/>
              </a:rPr>
              <a:t>8 min</a:t>
            </a:r>
          </a:p>
        </p:txBody>
      </p:sp>
    </p:spTree>
    <p:extLst>
      <p:ext uri="{BB962C8B-B14F-4D97-AF65-F5344CB8AC3E}">
        <p14:creationId xmlns:p14="http://schemas.microsoft.com/office/powerpoint/2010/main" val="361690614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27" name="TekstSylinder 26">
            <a:extLst>
              <a:ext uri="{FF2B5EF4-FFF2-40B4-BE49-F238E27FC236}">
                <a16:creationId xmlns:a16="http://schemas.microsoft.com/office/drawing/2014/main" xmlns="" id="{CBAA8AFC-9559-41A1-9B1E-D8921D7B5B93}"/>
              </a:ext>
            </a:extLst>
          </p:cNvPr>
          <p:cNvSpPr txBox="1"/>
          <p:nvPr/>
        </p:nvSpPr>
        <p:spPr>
          <a:xfrm>
            <a:off x="662880" y="506148"/>
            <a:ext cx="286087" cy="584775"/>
          </a:xfrm>
          <a:prstGeom prst="rect">
            <a:avLst/>
          </a:prstGeom>
          <a:noFill/>
        </p:spPr>
        <p:txBody>
          <a:bodyPr wrap="square" rtlCol="0">
            <a:spAutoFit/>
          </a:bodyPr>
          <a:lstStyle/>
          <a:p>
            <a:r>
              <a:rPr lang="nb-NO" sz="3200" b="1" dirty="0">
                <a:solidFill>
                  <a:schemeClr val="bg1"/>
                </a:solidFill>
                <a:latin typeface="Raleway"/>
              </a:rPr>
              <a:t>3</a:t>
            </a:r>
          </a:p>
        </p:txBody>
      </p:sp>
      <p:sp>
        <p:nvSpPr>
          <p:cNvPr id="3" name="TekstSylinder 2">
            <a:extLst>
              <a:ext uri="{FF2B5EF4-FFF2-40B4-BE49-F238E27FC236}">
                <a16:creationId xmlns:a16="http://schemas.microsoft.com/office/drawing/2014/main" xmlns="" id="{6D23D114-E383-4D46-9FAA-46932FE85CCD}"/>
              </a:ext>
            </a:extLst>
          </p:cNvPr>
          <p:cNvSpPr txBox="1"/>
          <p:nvPr/>
        </p:nvSpPr>
        <p:spPr>
          <a:xfrm>
            <a:off x="1717625" y="612817"/>
            <a:ext cx="7853774" cy="646331"/>
          </a:xfrm>
          <a:prstGeom prst="rect">
            <a:avLst/>
          </a:prstGeom>
          <a:noFill/>
        </p:spPr>
        <p:txBody>
          <a:bodyPr wrap="square" rtlCol="0">
            <a:spAutoFit/>
          </a:bodyPr>
          <a:lstStyle/>
          <a:p>
            <a:r>
              <a:rPr lang="nb-NO" sz="3600" b="1" dirty="0">
                <a:solidFill>
                  <a:schemeClr val="bg1"/>
                </a:solidFill>
                <a:latin typeface="Raleway" panose="020B0003030101060003"/>
              </a:rPr>
              <a:t>Hvem er vi til for?</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Snakkeboble: oval 19">
            <a:extLst>
              <a:ext uri="{FF2B5EF4-FFF2-40B4-BE49-F238E27FC236}">
                <a16:creationId xmlns:a16="http://schemas.microsoft.com/office/drawing/2014/main" xmlns="" id="{8B4A01E6-F307-465F-B0F6-D6D6F2717D2F}"/>
              </a:ext>
            </a:extLst>
          </p:cNvPr>
          <p:cNvSpPr/>
          <p:nvPr/>
        </p:nvSpPr>
        <p:spPr>
          <a:xfrm>
            <a:off x="1148080" y="1571189"/>
            <a:ext cx="7839379" cy="3874555"/>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4" name="TekstSylinder 3">
            <a:extLst>
              <a:ext uri="{FF2B5EF4-FFF2-40B4-BE49-F238E27FC236}">
                <a16:creationId xmlns:a16="http://schemas.microsoft.com/office/drawing/2014/main" xmlns="" id="{2054C35D-8362-4EDF-BB46-2E2DDE64BBA6}"/>
              </a:ext>
            </a:extLst>
          </p:cNvPr>
          <p:cNvSpPr txBox="1"/>
          <p:nvPr/>
        </p:nvSpPr>
        <p:spPr>
          <a:xfrm>
            <a:off x="2470928" y="2423898"/>
            <a:ext cx="5609228" cy="1846659"/>
          </a:xfrm>
          <a:prstGeom prst="rect">
            <a:avLst/>
          </a:prstGeom>
          <a:noFill/>
        </p:spPr>
        <p:txBody>
          <a:bodyPr wrap="square" rtlCol="0">
            <a:spAutoFit/>
          </a:bodyPr>
          <a:lstStyle/>
          <a:p>
            <a:pPr marL="285750" indent="-285750">
              <a:buFont typeface="Arial" panose="020B0604020202020204" pitchFamily="34" charset="0"/>
              <a:buChar char="•"/>
            </a:pPr>
            <a:endParaRPr lang="nb-NO" sz="4800" dirty="0">
              <a:latin typeface="Raleway" panose="020B0003030101060003"/>
            </a:endParaRPr>
          </a:p>
          <a:p>
            <a:r>
              <a:rPr lang="nb-NO" sz="4400" dirty="0">
                <a:latin typeface="Raleway" panose="020B0003030101060003"/>
              </a:rPr>
              <a:t>Vi deler i plenum</a:t>
            </a:r>
          </a:p>
          <a:p>
            <a:pPr marL="285750" indent="-285750">
              <a:buFont typeface="Arial" panose="020B0604020202020204" pitchFamily="34" charset="0"/>
              <a:buChar char="•"/>
            </a:pPr>
            <a:endParaRPr lang="nb-NO" dirty="0">
              <a:latin typeface="Raleway" panose="020B0003030101060003"/>
            </a:endParaRPr>
          </a:p>
        </p:txBody>
      </p:sp>
      <p:pic>
        <p:nvPicPr>
          <p:cNvPr id="7" name="Grafikk 6" descr="Gruppe">
            <a:extLst>
              <a:ext uri="{FF2B5EF4-FFF2-40B4-BE49-F238E27FC236}">
                <a16:creationId xmlns:a16="http://schemas.microsoft.com/office/drawing/2014/main" xmlns="" id="{80C3E93A-A5A3-4132-83B0-4170B6156A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35832" y="4829086"/>
            <a:ext cx="1592640" cy="1592640"/>
          </a:xfrm>
          <a:prstGeom prst="rect">
            <a:avLst/>
          </a:prstGeom>
        </p:spPr>
      </p:pic>
      <p:pic>
        <p:nvPicPr>
          <p:cNvPr id="28" name="Grafikk 27" descr="Gruppe">
            <a:extLst>
              <a:ext uri="{FF2B5EF4-FFF2-40B4-BE49-F238E27FC236}">
                <a16:creationId xmlns:a16="http://schemas.microsoft.com/office/drawing/2014/main" xmlns="" id="{E8B135D4-4F27-4853-A769-3E3B44BE04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590372" y="4829086"/>
            <a:ext cx="1592640" cy="1592640"/>
          </a:xfrm>
          <a:prstGeom prst="rect">
            <a:avLst/>
          </a:prstGeom>
        </p:spPr>
      </p:pic>
    </p:spTree>
    <p:extLst>
      <p:ext uri="{BB962C8B-B14F-4D97-AF65-F5344CB8AC3E}">
        <p14:creationId xmlns:p14="http://schemas.microsoft.com/office/powerpoint/2010/main" val="3003134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27" name="TekstSylinder 26">
            <a:extLst>
              <a:ext uri="{FF2B5EF4-FFF2-40B4-BE49-F238E27FC236}">
                <a16:creationId xmlns:a16="http://schemas.microsoft.com/office/drawing/2014/main" xmlns="" id="{CBAA8AFC-9559-41A1-9B1E-D8921D7B5B93}"/>
              </a:ext>
            </a:extLst>
          </p:cNvPr>
          <p:cNvSpPr txBox="1"/>
          <p:nvPr/>
        </p:nvSpPr>
        <p:spPr>
          <a:xfrm>
            <a:off x="662880" y="506148"/>
            <a:ext cx="286087" cy="584775"/>
          </a:xfrm>
          <a:prstGeom prst="rect">
            <a:avLst/>
          </a:prstGeom>
          <a:noFill/>
        </p:spPr>
        <p:txBody>
          <a:bodyPr wrap="square" rtlCol="0">
            <a:spAutoFit/>
          </a:bodyPr>
          <a:lstStyle/>
          <a:p>
            <a:r>
              <a:rPr lang="nb-NO" sz="3200" b="1" dirty="0">
                <a:solidFill>
                  <a:schemeClr val="bg1"/>
                </a:solidFill>
                <a:latin typeface="Raleway"/>
              </a:rPr>
              <a:t>4</a:t>
            </a:r>
          </a:p>
        </p:txBody>
      </p:sp>
      <p:sp>
        <p:nvSpPr>
          <p:cNvPr id="3" name="TekstSylinder 2">
            <a:extLst>
              <a:ext uri="{FF2B5EF4-FFF2-40B4-BE49-F238E27FC236}">
                <a16:creationId xmlns:a16="http://schemas.microsoft.com/office/drawing/2014/main" xmlns="" id="{6D23D114-E383-4D46-9FAA-46932FE85CCD}"/>
              </a:ext>
            </a:extLst>
          </p:cNvPr>
          <p:cNvSpPr txBox="1"/>
          <p:nvPr/>
        </p:nvSpPr>
        <p:spPr>
          <a:xfrm>
            <a:off x="1807528" y="917490"/>
            <a:ext cx="7853774" cy="769441"/>
          </a:xfrm>
          <a:prstGeom prst="rect">
            <a:avLst/>
          </a:prstGeom>
          <a:noFill/>
        </p:spPr>
        <p:txBody>
          <a:bodyPr wrap="square" rtlCol="0">
            <a:spAutoFit/>
          </a:bodyPr>
          <a:lstStyle/>
          <a:p>
            <a:r>
              <a:rPr lang="nb-NO" sz="4400" b="1" dirty="0">
                <a:solidFill>
                  <a:schemeClr val="bg1"/>
                </a:solidFill>
                <a:latin typeface="Raleway" panose="020B0003030101060003"/>
              </a:rPr>
              <a:t>Veier inn i fellesskapet </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kstSylinder 3">
            <a:extLst>
              <a:ext uri="{FF2B5EF4-FFF2-40B4-BE49-F238E27FC236}">
                <a16:creationId xmlns:a16="http://schemas.microsoft.com/office/drawing/2014/main" xmlns="" id="{2054C35D-8362-4EDF-BB46-2E2DDE64BBA6}"/>
              </a:ext>
            </a:extLst>
          </p:cNvPr>
          <p:cNvSpPr txBox="1"/>
          <p:nvPr/>
        </p:nvSpPr>
        <p:spPr>
          <a:xfrm>
            <a:off x="204972" y="1870129"/>
            <a:ext cx="7267544" cy="5570756"/>
          </a:xfrm>
          <a:prstGeom prst="rect">
            <a:avLst/>
          </a:prstGeom>
          <a:noFill/>
        </p:spPr>
        <p:txBody>
          <a:bodyPr wrap="square" rtlCol="0">
            <a:spAutoFit/>
          </a:bodyPr>
          <a:lstStyle/>
          <a:p>
            <a:r>
              <a:rPr lang="nb-NO" sz="2000" dirty="0">
                <a:latin typeface="Raleway" panose="020B0003030101060003"/>
              </a:rPr>
              <a:t>Hver gruppe skal finne ideer til hvordan alle barn og unge i vår kommune får delta i fritidsaktiviteter, uavhengig av familiens økonomi:</a:t>
            </a:r>
          </a:p>
          <a:p>
            <a:pPr marL="285750" indent="-285750">
              <a:buFont typeface="Arial" panose="020B0604020202020204" pitchFamily="34" charset="0"/>
              <a:buChar char="•"/>
            </a:pPr>
            <a:endParaRPr lang="nb-NO" sz="2000" dirty="0">
              <a:latin typeface="Raleway" panose="020B0003030101060003"/>
            </a:endParaRPr>
          </a:p>
          <a:p>
            <a:pPr marL="457200" indent="-457200">
              <a:buFont typeface="+mj-lt"/>
              <a:buAutoNum type="arabicPeriod"/>
            </a:pPr>
            <a:r>
              <a:rPr lang="nb-NO" sz="2000" dirty="0" smtClean="0">
                <a:solidFill>
                  <a:schemeClr val="accent2"/>
                </a:solidFill>
                <a:latin typeface="Raleway" panose="020B0003030101060003"/>
              </a:rPr>
              <a:t>Hva </a:t>
            </a:r>
            <a:r>
              <a:rPr lang="nb-NO" sz="2000" dirty="0">
                <a:solidFill>
                  <a:schemeClr val="accent2"/>
                </a:solidFill>
                <a:latin typeface="Raleway" panose="020B0003030101060003"/>
              </a:rPr>
              <a:t>kan vi som kommune </a:t>
            </a:r>
            <a:r>
              <a:rPr lang="nb-NO" sz="2000" dirty="0" smtClean="0">
                <a:solidFill>
                  <a:schemeClr val="accent2"/>
                </a:solidFill>
                <a:latin typeface="Raleway" panose="020B0003030101060003"/>
              </a:rPr>
              <a:t>gjøre?</a:t>
            </a:r>
          </a:p>
          <a:p>
            <a:endParaRPr lang="nb-NO" sz="2000" dirty="0" smtClean="0">
              <a:solidFill>
                <a:schemeClr val="accent2"/>
              </a:solidFill>
              <a:latin typeface="Raleway" panose="020B0003030101060003"/>
            </a:endParaRPr>
          </a:p>
          <a:p>
            <a:pPr marL="457200" indent="-457200">
              <a:buFont typeface="+mj-lt"/>
              <a:buAutoNum type="arabicPeriod" startAt="2"/>
            </a:pPr>
            <a:r>
              <a:rPr lang="nb-NO" sz="2000" dirty="0" smtClean="0">
                <a:solidFill>
                  <a:schemeClr val="accent2"/>
                </a:solidFill>
                <a:latin typeface="Raleway" panose="020B0003030101060003"/>
              </a:rPr>
              <a:t>Hva </a:t>
            </a:r>
            <a:r>
              <a:rPr lang="nb-NO" sz="2000" dirty="0">
                <a:solidFill>
                  <a:schemeClr val="accent2"/>
                </a:solidFill>
                <a:latin typeface="Raleway" panose="020B0003030101060003"/>
              </a:rPr>
              <a:t>kan vi samarbeide </a:t>
            </a:r>
            <a:r>
              <a:rPr lang="nb-NO" sz="2000" dirty="0" smtClean="0">
                <a:solidFill>
                  <a:schemeClr val="accent2"/>
                </a:solidFill>
                <a:latin typeface="Raleway" panose="020B0003030101060003"/>
              </a:rPr>
              <a:t>om tvers av kommunen og  frivilligheten?</a:t>
            </a:r>
            <a:endParaRPr lang="nb-NO" sz="2000" dirty="0">
              <a:solidFill>
                <a:schemeClr val="accent2"/>
              </a:solidFill>
              <a:latin typeface="Raleway" panose="020B0003030101060003"/>
            </a:endParaRPr>
          </a:p>
          <a:p>
            <a:pPr marL="285750" indent="-285750">
              <a:buFont typeface="Arial" panose="020B0604020202020204" pitchFamily="34" charset="0"/>
              <a:buChar char="•"/>
            </a:pPr>
            <a:endParaRPr lang="nb-NO" sz="2000" dirty="0">
              <a:latin typeface="Raleway" panose="020B0003030101060003"/>
            </a:endParaRPr>
          </a:p>
          <a:p>
            <a:pPr marL="285750" indent="-285750">
              <a:buFont typeface="Arial" panose="020B0604020202020204" pitchFamily="34" charset="0"/>
              <a:buChar char="•"/>
            </a:pPr>
            <a:r>
              <a:rPr lang="nb-NO" sz="2000" dirty="0">
                <a:latin typeface="Raleway" panose="020B0003030101060003"/>
              </a:rPr>
              <a:t>Tenk på hvordan vi kan sette ideen ut i live. Hvordan skal vi få det til? Hva er første skritt? Når kan det settes i gang?</a:t>
            </a:r>
          </a:p>
          <a:p>
            <a:pPr marL="285750" indent="-285750">
              <a:buFont typeface="Arial" panose="020B0604020202020204" pitchFamily="34" charset="0"/>
              <a:buChar char="•"/>
            </a:pPr>
            <a:endParaRPr lang="nb-NO" sz="2000" dirty="0">
              <a:latin typeface="Raleway" panose="020B0003030101060003"/>
            </a:endParaRPr>
          </a:p>
          <a:p>
            <a:pPr marL="285750" indent="-285750">
              <a:buFont typeface="Arial" panose="020B0604020202020204" pitchFamily="34" charset="0"/>
              <a:buChar char="•"/>
            </a:pPr>
            <a:r>
              <a:rPr lang="nb-NO" sz="2000" dirty="0">
                <a:latin typeface="Raleway" panose="020B0003030101060003"/>
              </a:rPr>
              <a:t>Vær så konkret som mulig. Noter på baksiden av kortet.</a:t>
            </a:r>
          </a:p>
          <a:p>
            <a:pPr marL="285750" indent="-285750">
              <a:buFont typeface="Arial" panose="020B0604020202020204" pitchFamily="34" charset="0"/>
              <a:buChar char="•"/>
            </a:pPr>
            <a:endParaRPr lang="nb-NO" sz="2000" dirty="0">
              <a:latin typeface="Raleway" panose="020B0003030101060003"/>
            </a:endParaRPr>
          </a:p>
          <a:p>
            <a:endParaRPr lang="nb-NO" sz="2000" dirty="0">
              <a:latin typeface="Raleway" panose="020B0003030101060003"/>
            </a:endParaRPr>
          </a:p>
          <a:p>
            <a:r>
              <a:rPr lang="nb-NO" sz="2000" dirty="0">
                <a:latin typeface="Raleway" panose="020B0003030101060003"/>
              </a:rPr>
              <a:t>PS: Alle ideer er gode!</a:t>
            </a:r>
          </a:p>
          <a:p>
            <a:pPr marL="285750" indent="-285750">
              <a:buFont typeface="Arial" panose="020B0604020202020204" pitchFamily="34" charset="0"/>
              <a:buChar char="•"/>
            </a:pPr>
            <a:endParaRPr lang="nb-NO" dirty="0">
              <a:latin typeface="Raleway" panose="020B0003030101060003"/>
            </a:endParaRPr>
          </a:p>
          <a:p>
            <a:pPr marL="285750" indent="-285750">
              <a:buFont typeface="Arial" panose="020B0604020202020204" pitchFamily="34" charset="0"/>
              <a:buChar char="•"/>
            </a:pPr>
            <a:endParaRPr lang="nb-NO" dirty="0">
              <a:latin typeface="Raleway" panose="020B0003030101060003"/>
            </a:endParaRPr>
          </a:p>
        </p:txBody>
      </p:sp>
      <p:pic>
        <p:nvPicPr>
          <p:cNvPr id="28" name="Grafikk 6" descr="Gruppe">
            <a:extLst>
              <a:ext uri="{FF2B5EF4-FFF2-40B4-BE49-F238E27FC236}">
                <a16:creationId xmlns:a16="http://schemas.microsoft.com/office/drawing/2014/main" xmlns="" id="{80C3E93A-A5A3-4132-83B0-4170B6156AD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8036022" y="1746115"/>
            <a:ext cx="903006" cy="903006"/>
          </a:xfrm>
          <a:prstGeom prst="rect">
            <a:avLst/>
          </a:prstGeom>
        </p:spPr>
      </p:pic>
      <p:pic>
        <p:nvPicPr>
          <p:cNvPr id="29" name="Grafikk 8" descr="Stoppeklokke">
            <a:extLst>
              <a:ext uri="{FF2B5EF4-FFF2-40B4-BE49-F238E27FC236}">
                <a16:creationId xmlns:a16="http://schemas.microsoft.com/office/drawing/2014/main" xmlns="" id="{8D938F40-B8F7-4FBF-BB0A-9390F78B077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7719923" y="2649121"/>
            <a:ext cx="569132" cy="530556"/>
          </a:xfrm>
          <a:prstGeom prst="rect">
            <a:avLst/>
          </a:prstGeom>
        </p:spPr>
      </p:pic>
      <p:sp>
        <p:nvSpPr>
          <p:cNvPr id="30" name="TekstSylinder 11">
            <a:extLst>
              <a:ext uri="{FF2B5EF4-FFF2-40B4-BE49-F238E27FC236}">
                <a16:creationId xmlns:a16="http://schemas.microsoft.com/office/drawing/2014/main" xmlns="" id="{AF3A07CC-A254-4CBA-BDBC-057CDA2E6E9A}"/>
              </a:ext>
            </a:extLst>
          </p:cNvPr>
          <p:cNvSpPr txBox="1"/>
          <p:nvPr/>
        </p:nvSpPr>
        <p:spPr>
          <a:xfrm>
            <a:off x="8188102" y="2747035"/>
            <a:ext cx="1473200" cy="369332"/>
          </a:xfrm>
          <a:prstGeom prst="rect">
            <a:avLst/>
          </a:prstGeom>
          <a:noFill/>
        </p:spPr>
        <p:txBody>
          <a:bodyPr wrap="square" rtlCol="0">
            <a:spAutoFit/>
          </a:bodyPr>
          <a:lstStyle/>
          <a:p>
            <a:r>
              <a:rPr lang="nb-NO" dirty="0">
                <a:latin typeface="Raleway" panose="020B0003030101060003"/>
              </a:rPr>
              <a:t> 20 min</a:t>
            </a:r>
          </a:p>
        </p:txBody>
      </p:sp>
    </p:spTree>
    <p:extLst>
      <p:ext uri="{BB962C8B-B14F-4D97-AF65-F5344CB8AC3E}">
        <p14:creationId xmlns:p14="http://schemas.microsoft.com/office/powerpoint/2010/main" val="313053630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27" name="TekstSylinder 26">
            <a:extLst>
              <a:ext uri="{FF2B5EF4-FFF2-40B4-BE49-F238E27FC236}">
                <a16:creationId xmlns:a16="http://schemas.microsoft.com/office/drawing/2014/main" xmlns="" id="{CBAA8AFC-9559-41A1-9B1E-D8921D7B5B93}"/>
              </a:ext>
            </a:extLst>
          </p:cNvPr>
          <p:cNvSpPr txBox="1"/>
          <p:nvPr/>
        </p:nvSpPr>
        <p:spPr>
          <a:xfrm>
            <a:off x="662880" y="506148"/>
            <a:ext cx="286087" cy="584775"/>
          </a:xfrm>
          <a:prstGeom prst="rect">
            <a:avLst/>
          </a:prstGeom>
          <a:noFill/>
        </p:spPr>
        <p:txBody>
          <a:bodyPr wrap="square" rtlCol="0">
            <a:spAutoFit/>
          </a:bodyPr>
          <a:lstStyle/>
          <a:p>
            <a:r>
              <a:rPr lang="nb-NO" sz="3200" b="1" dirty="0">
                <a:solidFill>
                  <a:schemeClr val="bg1"/>
                </a:solidFill>
                <a:latin typeface="Raleway"/>
              </a:rPr>
              <a:t>4</a:t>
            </a: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kstSylinder 10">
            <a:extLst>
              <a:ext uri="{FF2B5EF4-FFF2-40B4-BE49-F238E27FC236}">
                <a16:creationId xmlns:a16="http://schemas.microsoft.com/office/drawing/2014/main" xmlns="" id="{BB7E948C-3622-47E7-988E-66EE1359108D}"/>
              </a:ext>
            </a:extLst>
          </p:cNvPr>
          <p:cNvSpPr txBox="1"/>
          <p:nvPr/>
        </p:nvSpPr>
        <p:spPr>
          <a:xfrm>
            <a:off x="235832" y="5990839"/>
            <a:ext cx="10079420" cy="861774"/>
          </a:xfrm>
          <a:prstGeom prst="rect">
            <a:avLst/>
          </a:prstGeom>
          <a:noFill/>
        </p:spPr>
        <p:txBody>
          <a:bodyPr wrap="square" rtlCol="0">
            <a:spAutoFit/>
          </a:bodyPr>
          <a:lstStyle/>
          <a:p>
            <a:pPr marL="285750" indent="-285750">
              <a:buFont typeface="Arial" panose="020B0604020202020204" pitchFamily="34" charset="0"/>
              <a:buChar char="•"/>
            </a:pPr>
            <a:endParaRPr lang="nb-NO" sz="1600" dirty="0">
              <a:latin typeface="Raleway" panose="020B0003030101060003"/>
            </a:endParaRPr>
          </a:p>
          <a:p>
            <a:endParaRPr lang="nb-NO" sz="1600" dirty="0">
              <a:latin typeface="Raleway" panose="020B0003030101060003"/>
            </a:endParaRPr>
          </a:p>
          <a:p>
            <a:endParaRPr lang="nb-NO" sz="1600" dirty="0"/>
          </a:p>
        </p:txBody>
      </p:sp>
      <p:grpSp>
        <p:nvGrpSpPr>
          <p:cNvPr id="18" name="Gruppe 1">
            <a:extLst>
              <a:ext uri="{FF2B5EF4-FFF2-40B4-BE49-F238E27FC236}">
                <a16:creationId xmlns:a16="http://schemas.microsoft.com/office/drawing/2014/main" xmlns="" id="{3B5F5D1D-0023-4DC6-A8C2-CFFEF625773B}"/>
              </a:ext>
            </a:extLst>
          </p:cNvPr>
          <p:cNvGrpSpPr/>
          <p:nvPr/>
        </p:nvGrpSpPr>
        <p:grpSpPr>
          <a:xfrm>
            <a:off x="1675172" y="583810"/>
            <a:ext cx="5793655" cy="5574891"/>
            <a:chOff x="350796" y="685792"/>
            <a:chExt cx="5192406" cy="5476982"/>
          </a:xfrm>
        </p:grpSpPr>
        <p:sp>
          <p:nvSpPr>
            <p:cNvPr id="22" name="Tåre 18">
              <a:extLst>
                <a:ext uri="{FF2B5EF4-FFF2-40B4-BE49-F238E27FC236}">
                  <a16:creationId xmlns:a16="http://schemas.microsoft.com/office/drawing/2014/main" xmlns="" id="{DD377B4A-BF8B-44EC-9F5A-CAEF72BC9039}"/>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9" name="Tåre 20">
              <a:extLst>
                <a:ext uri="{FF2B5EF4-FFF2-40B4-BE49-F238E27FC236}">
                  <a16:creationId xmlns:a16="http://schemas.microsoft.com/office/drawing/2014/main" xmlns="" id="{2071AEDB-F1A7-4ECB-8BB2-93EDC8821198}"/>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30" name="Tåre 22">
              <a:extLst>
                <a:ext uri="{FF2B5EF4-FFF2-40B4-BE49-F238E27FC236}">
                  <a16:creationId xmlns:a16="http://schemas.microsoft.com/office/drawing/2014/main" xmlns="" id="{A243C608-D356-4BFC-B09F-65870743D3E9}"/>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31" name="Tåre 23">
              <a:extLst>
                <a:ext uri="{FF2B5EF4-FFF2-40B4-BE49-F238E27FC236}">
                  <a16:creationId xmlns:a16="http://schemas.microsoft.com/office/drawing/2014/main" xmlns="" id="{5F2151F0-486D-46BA-84B8-DC779315BC74}"/>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32" name="Tåre 24">
              <a:extLst>
                <a:ext uri="{FF2B5EF4-FFF2-40B4-BE49-F238E27FC236}">
                  <a16:creationId xmlns:a16="http://schemas.microsoft.com/office/drawing/2014/main" xmlns="" id="{2DB8EE47-78BC-4217-BDCA-ABB4C946F760}"/>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33" name="Tåre 25">
              <a:extLst>
                <a:ext uri="{FF2B5EF4-FFF2-40B4-BE49-F238E27FC236}">
                  <a16:creationId xmlns:a16="http://schemas.microsoft.com/office/drawing/2014/main" xmlns="" id="{07EBCD13-AD1C-4E5E-BA57-8D7B3766D3AA}"/>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6" name="Rektangel 5">
            <a:extLst>
              <a:ext uri="{FF2B5EF4-FFF2-40B4-BE49-F238E27FC236}">
                <a16:creationId xmlns:a16="http://schemas.microsoft.com/office/drawing/2014/main" xmlns="" id="{29A55846-3F73-4854-955B-43B468AAB30D}"/>
              </a:ext>
            </a:extLst>
          </p:cNvPr>
          <p:cNvSpPr/>
          <p:nvPr/>
        </p:nvSpPr>
        <p:spPr>
          <a:xfrm>
            <a:off x="1787308" y="2662726"/>
            <a:ext cx="5867400" cy="3046988"/>
          </a:xfrm>
          <a:prstGeom prst="rect">
            <a:avLst/>
          </a:prstGeom>
        </p:spPr>
        <p:txBody>
          <a:bodyPr wrap="square">
            <a:spAutoFit/>
          </a:bodyPr>
          <a:lstStyle/>
          <a:p>
            <a:pPr algn="ctr">
              <a:defRPr/>
            </a:pPr>
            <a:r>
              <a:rPr lang="nb-NO" sz="3200" dirty="0">
                <a:solidFill>
                  <a:schemeClr val="bg1"/>
                </a:solidFill>
                <a:latin typeface="Raleway" panose="020B0003030101060003" pitchFamily="34" charset="0"/>
              </a:rPr>
              <a:t>Tusen takk for dugnad!</a:t>
            </a:r>
          </a:p>
          <a:p>
            <a:pPr algn="ctr">
              <a:defRPr/>
            </a:pPr>
            <a:endParaRPr lang="nb-NO" sz="3200" b="1" dirty="0">
              <a:solidFill>
                <a:schemeClr val="bg1"/>
              </a:solidFill>
              <a:latin typeface="Raleway" panose="020B0003030101060003" pitchFamily="34" charset="0"/>
            </a:endParaRPr>
          </a:p>
          <a:p>
            <a:pPr algn="ctr">
              <a:defRPr/>
            </a:pPr>
            <a:r>
              <a:rPr lang="nb-NO" sz="3200" b="1" dirty="0">
                <a:solidFill>
                  <a:schemeClr val="bg1"/>
                </a:solidFill>
                <a:latin typeface="Raleway" panose="020B0003030101060003" pitchFamily="34" charset="0"/>
              </a:rPr>
              <a:t>WWW.ALLEMED.NO</a:t>
            </a:r>
          </a:p>
          <a:p>
            <a:pPr algn="ctr">
              <a:defRPr/>
            </a:pPr>
            <a:r>
              <a:rPr lang="nb-NO" sz="3200" dirty="0">
                <a:solidFill>
                  <a:schemeClr val="bg1"/>
                </a:solidFill>
                <a:latin typeface="Raleway" panose="020B0003030101060003" pitchFamily="34" charset="0"/>
              </a:rPr>
              <a:t>FÅ TIPS</a:t>
            </a:r>
          </a:p>
          <a:p>
            <a:pPr algn="ctr">
              <a:defRPr/>
            </a:pPr>
            <a:r>
              <a:rPr lang="nb-NO" sz="3200" dirty="0">
                <a:solidFill>
                  <a:schemeClr val="bg1"/>
                </a:solidFill>
                <a:latin typeface="Raleway" panose="020B0003030101060003" pitchFamily="34" charset="0"/>
              </a:rPr>
              <a:t>DEL HISTORIER</a:t>
            </a:r>
          </a:p>
          <a:p>
            <a:pPr algn="ctr">
              <a:defRPr/>
            </a:pPr>
            <a:r>
              <a:rPr lang="nb-NO" sz="3200" dirty="0">
                <a:solidFill>
                  <a:schemeClr val="bg1"/>
                </a:solidFill>
                <a:latin typeface="Raleway" panose="020B0003030101060003" pitchFamily="34" charset="0"/>
              </a:rPr>
              <a:t>SKAP ENDRING</a:t>
            </a:r>
          </a:p>
        </p:txBody>
      </p:sp>
    </p:spTree>
    <p:extLst>
      <p:ext uri="{BB962C8B-B14F-4D97-AF65-F5344CB8AC3E}">
        <p14:creationId xmlns:p14="http://schemas.microsoft.com/office/powerpoint/2010/main" val="249543945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3" name="TekstSylinder 2">
            <a:extLst>
              <a:ext uri="{FF2B5EF4-FFF2-40B4-BE49-F238E27FC236}">
                <a16:creationId xmlns:a16="http://schemas.microsoft.com/office/drawing/2014/main" xmlns="" id="{6D23D114-E383-4D46-9FAA-46932FE85CCD}"/>
              </a:ext>
            </a:extLst>
          </p:cNvPr>
          <p:cNvSpPr txBox="1"/>
          <p:nvPr/>
        </p:nvSpPr>
        <p:spPr>
          <a:xfrm>
            <a:off x="1807528" y="917490"/>
            <a:ext cx="5842952" cy="584775"/>
          </a:xfrm>
          <a:prstGeom prst="rect">
            <a:avLst/>
          </a:prstGeom>
          <a:noFill/>
        </p:spPr>
        <p:txBody>
          <a:bodyPr wrap="square" rtlCol="0">
            <a:spAutoFit/>
          </a:bodyPr>
          <a:lstStyle/>
          <a:p>
            <a:r>
              <a:rPr lang="nb-NO" sz="3200" b="1" dirty="0">
                <a:solidFill>
                  <a:schemeClr val="bg1"/>
                </a:solidFill>
                <a:latin typeface="Raleway" panose="020B0003030101060003"/>
              </a:rPr>
              <a:t>Og </a:t>
            </a:r>
            <a:r>
              <a:rPr lang="nb-NO" sz="3200" b="1" dirty="0" smtClean="0">
                <a:solidFill>
                  <a:schemeClr val="bg1"/>
                </a:solidFill>
                <a:latin typeface="Raleway" panose="020B0003030101060003"/>
              </a:rPr>
              <a:t>korleis </a:t>
            </a:r>
            <a:r>
              <a:rPr lang="nb-NO" sz="3200" b="1" dirty="0">
                <a:solidFill>
                  <a:schemeClr val="bg1"/>
                </a:solidFill>
                <a:latin typeface="Raleway" panose="020B0003030101060003"/>
              </a:rPr>
              <a:t>har </a:t>
            </a:r>
            <a:r>
              <a:rPr lang="nb-NO" sz="3200" b="1" dirty="0" smtClean="0">
                <a:solidFill>
                  <a:schemeClr val="bg1"/>
                </a:solidFill>
                <a:latin typeface="Raleway" panose="020B0003030101060003"/>
              </a:rPr>
              <a:t>dei </a:t>
            </a:r>
            <a:r>
              <a:rPr lang="nb-NO" sz="3200" b="1" dirty="0">
                <a:solidFill>
                  <a:schemeClr val="bg1"/>
                </a:solidFill>
                <a:latin typeface="Raleway" panose="020B0003030101060003"/>
              </a:rPr>
              <a:t>det?</a:t>
            </a:r>
          </a:p>
        </p:txBody>
      </p:sp>
      <p:sp>
        <p:nvSpPr>
          <p:cNvPr id="4" name="TekstSylinder 3">
            <a:extLst>
              <a:ext uri="{FF2B5EF4-FFF2-40B4-BE49-F238E27FC236}">
                <a16:creationId xmlns:a16="http://schemas.microsoft.com/office/drawing/2014/main" xmlns="" id="{2054C35D-8362-4EDF-BB46-2E2DDE64BBA6}"/>
              </a:ext>
            </a:extLst>
          </p:cNvPr>
          <p:cNvSpPr txBox="1"/>
          <p:nvPr/>
        </p:nvSpPr>
        <p:spPr>
          <a:xfrm>
            <a:off x="805923" y="1990590"/>
            <a:ext cx="3872715" cy="4806444"/>
          </a:xfrm>
          <a:prstGeom prst="rect">
            <a:avLst/>
          </a:prstGeom>
          <a:noFill/>
        </p:spPr>
        <p:txBody>
          <a:bodyPr wrap="square" rtlCol="0">
            <a:spAutoFit/>
          </a:bodyPr>
          <a:lstStyle/>
          <a:p>
            <a:r>
              <a:rPr lang="nb-NO" dirty="0">
                <a:latin typeface="Raleway" panose="020B0003030101060003"/>
              </a:rPr>
              <a:t>Å vokse opp i lavinntekt </a:t>
            </a:r>
            <a:r>
              <a:rPr lang="nb-NO" dirty="0" smtClean="0">
                <a:latin typeface="Raleway" panose="020B0003030101060003"/>
              </a:rPr>
              <a:t>påvirkar </a:t>
            </a:r>
            <a:r>
              <a:rPr lang="nb-NO" dirty="0">
                <a:latin typeface="Raleway" panose="020B0003030101060003"/>
              </a:rPr>
              <a:t>livskvalitet på nesten alle områder</a:t>
            </a:r>
          </a:p>
          <a:p>
            <a:pPr marL="285750" indent="-285750">
              <a:spcBef>
                <a:spcPts val="1000"/>
              </a:spcBef>
              <a:spcAft>
                <a:spcPts val="1000"/>
              </a:spcAft>
              <a:buFont typeface="Arial" panose="020B0604020202020204" pitchFamily="34" charset="0"/>
              <a:buChar char="•"/>
            </a:pPr>
            <a:r>
              <a:rPr lang="nb-NO" dirty="0">
                <a:latin typeface="Raleway" panose="020B0003030101060003"/>
              </a:rPr>
              <a:t>Forhold til </a:t>
            </a:r>
            <a:r>
              <a:rPr lang="nb-NO" dirty="0" smtClean="0">
                <a:latin typeface="Raleway" panose="020B0003030101060003"/>
              </a:rPr>
              <a:t>vennar </a:t>
            </a:r>
            <a:r>
              <a:rPr lang="nb-NO" dirty="0">
                <a:latin typeface="Raleway" panose="020B0003030101060003"/>
              </a:rPr>
              <a:t>og familie</a:t>
            </a:r>
          </a:p>
          <a:p>
            <a:pPr marL="285750" indent="-285750">
              <a:spcBef>
                <a:spcPts val="1000"/>
              </a:spcBef>
              <a:spcAft>
                <a:spcPts val="1000"/>
              </a:spcAft>
              <a:buFont typeface="Arial" panose="020B0604020202020204" pitchFamily="34" charset="0"/>
              <a:buChar char="•"/>
            </a:pPr>
            <a:r>
              <a:rPr lang="nb-NO" dirty="0">
                <a:latin typeface="Raleway" panose="020B0003030101060003"/>
              </a:rPr>
              <a:t>Skoletrivsel </a:t>
            </a:r>
          </a:p>
          <a:p>
            <a:pPr marL="285750" indent="-285750">
              <a:spcBef>
                <a:spcPts val="1000"/>
              </a:spcBef>
              <a:spcAft>
                <a:spcPts val="1000"/>
              </a:spcAft>
              <a:buFont typeface="Arial" panose="020B0604020202020204" pitchFamily="34" charset="0"/>
              <a:buChar char="•"/>
            </a:pPr>
            <a:r>
              <a:rPr lang="nb-NO" dirty="0" smtClean="0">
                <a:latin typeface="Raleway" panose="020B0003030101060003"/>
              </a:rPr>
              <a:t>Helseutfordringar </a:t>
            </a:r>
            <a:endParaRPr lang="nb-NO" dirty="0">
              <a:latin typeface="Raleway" panose="020B0003030101060003"/>
            </a:endParaRPr>
          </a:p>
          <a:p>
            <a:pPr marL="285750" indent="-285750">
              <a:spcBef>
                <a:spcPts val="1000"/>
              </a:spcBef>
              <a:spcAft>
                <a:spcPts val="1000"/>
              </a:spcAft>
              <a:buFont typeface="Arial" panose="020B0604020202020204" pitchFamily="34" charset="0"/>
              <a:buChar char="•"/>
            </a:pPr>
            <a:r>
              <a:rPr lang="nb-NO" dirty="0">
                <a:latin typeface="Raleway" panose="020B0003030101060003"/>
              </a:rPr>
              <a:t>Mobbing </a:t>
            </a:r>
          </a:p>
          <a:p>
            <a:pPr marL="285750" indent="-285750">
              <a:spcBef>
                <a:spcPts val="1000"/>
              </a:spcBef>
              <a:spcAft>
                <a:spcPts val="1000"/>
              </a:spcAft>
              <a:buFont typeface="Arial" panose="020B0604020202020204" pitchFamily="34" charset="0"/>
              <a:buChar char="•"/>
            </a:pPr>
            <a:r>
              <a:rPr lang="nb-NO" dirty="0">
                <a:latin typeface="Raleway" panose="020B0003030101060003"/>
              </a:rPr>
              <a:t>Negative/pessimistiske </a:t>
            </a:r>
            <a:r>
              <a:rPr lang="nb-NO" dirty="0" smtClean="0">
                <a:latin typeface="Raleway" panose="020B0003030101060003"/>
              </a:rPr>
              <a:t>tankar </a:t>
            </a:r>
            <a:r>
              <a:rPr lang="nb-NO" dirty="0">
                <a:latin typeface="Raleway" panose="020B0003030101060003"/>
              </a:rPr>
              <a:t>om </a:t>
            </a:r>
            <a:r>
              <a:rPr lang="nb-NO" dirty="0" smtClean="0">
                <a:latin typeface="Raleway" panose="020B0003030101060003"/>
              </a:rPr>
              <a:t>framtida </a:t>
            </a:r>
            <a:endParaRPr lang="nb-NO" dirty="0">
              <a:latin typeface="Raleway" panose="020B0003030101060003"/>
            </a:endParaRPr>
          </a:p>
          <a:p>
            <a:pPr marL="285750" indent="-285750">
              <a:spcBef>
                <a:spcPts val="1000"/>
              </a:spcBef>
              <a:spcAft>
                <a:spcPts val="1000"/>
              </a:spcAft>
              <a:buFont typeface="Arial" panose="020B0604020202020204" pitchFamily="34" charset="0"/>
              <a:buChar char="•"/>
            </a:pPr>
            <a:r>
              <a:rPr lang="nb-NO" dirty="0">
                <a:latin typeface="Raleway" panose="020B0003030101060003"/>
              </a:rPr>
              <a:t>Deltar mindre i organiserte </a:t>
            </a:r>
            <a:r>
              <a:rPr lang="nb-NO" dirty="0" smtClean="0">
                <a:latin typeface="Raleway" panose="020B0003030101060003"/>
              </a:rPr>
              <a:t>fritidsaktivitetar </a:t>
            </a:r>
            <a:endParaRPr lang="nb-NO" dirty="0">
              <a:latin typeface="Raleway" panose="020B0003030101060003"/>
            </a:endParaRPr>
          </a:p>
          <a:p>
            <a:pPr marL="285750" indent="-285750">
              <a:spcBef>
                <a:spcPts val="1000"/>
              </a:spcBef>
              <a:spcAft>
                <a:spcPts val="1000"/>
              </a:spcAft>
              <a:buFont typeface="Arial" panose="020B0604020202020204" pitchFamily="34" charset="0"/>
              <a:buChar char="•"/>
            </a:pPr>
            <a:r>
              <a:rPr lang="nb-NO" dirty="0" smtClean="0">
                <a:latin typeface="Raleway" panose="020B0003030101060003"/>
              </a:rPr>
              <a:t>Brukar meir </a:t>
            </a:r>
            <a:r>
              <a:rPr lang="nb-NO" dirty="0">
                <a:latin typeface="Raleway" panose="020B0003030101060003"/>
              </a:rPr>
              <a:t>tid foran </a:t>
            </a:r>
            <a:r>
              <a:rPr lang="nb-NO" dirty="0" smtClean="0">
                <a:latin typeface="Raleway" panose="020B0003030101060003"/>
              </a:rPr>
              <a:t>skjerm</a:t>
            </a:r>
            <a:endParaRPr lang="nb-NO" dirty="0">
              <a:latin typeface="Raleway" panose="020B0003030101060003"/>
            </a:endParaRP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Content Placeholder 4">
            <a:extLst>
              <a:ext uri="{FF2B5EF4-FFF2-40B4-BE49-F238E27FC236}">
                <a16:creationId xmlns:a16="http://schemas.microsoft.com/office/drawing/2014/main" xmlns="" id="{C85F5C6F-6B95-4DAF-A119-9897D93AC92E}"/>
              </a:ext>
            </a:extLst>
          </p:cNvPr>
          <p:cNvPicPr>
            <a:picLocks noChangeAspect="1"/>
          </p:cNvPicPr>
          <p:nvPr/>
        </p:nvPicPr>
        <p:blipFill rotWithShape="1">
          <a:blip r:embed="rId3">
            <a:extLst>
              <a:ext uri="{28A0092B-C50C-407E-A947-70E740481C1C}">
                <a14:useLocalDpi xmlns:a14="http://schemas.microsoft.com/office/drawing/2010/main" val="0"/>
              </a:ext>
            </a:extLst>
          </a:blip>
          <a:srcRect b="42848"/>
          <a:stretch/>
        </p:blipFill>
        <p:spPr>
          <a:xfrm>
            <a:off x="4729004" y="1909808"/>
            <a:ext cx="4465362" cy="3615386"/>
          </a:xfrm>
          <a:prstGeom prst="rect">
            <a:avLst/>
          </a:prstGeom>
        </p:spPr>
      </p:pic>
    </p:spTree>
    <p:extLst>
      <p:ext uri="{BB962C8B-B14F-4D97-AF65-F5344CB8AC3E}">
        <p14:creationId xmlns:p14="http://schemas.microsoft.com/office/powerpoint/2010/main" val="175236637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xmlns="" id="{55F83A15-02E0-40BC-974C-5489731CD790}"/>
              </a:ext>
            </a:extLst>
          </p:cNvPr>
          <p:cNvGrpSpPr/>
          <p:nvPr/>
        </p:nvGrpSpPr>
        <p:grpSpPr>
          <a:xfrm>
            <a:off x="105699" y="26428"/>
            <a:ext cx="1581699" cy="1623775"/>
            <a:chOff x="350796" y="685792"/>
            <a:chExt cx="5192406" cy="5476982"/>
          </a:xfrm>
        </p:grpSpPr>
        <p:sp>
          <p:nvSpPr>
            <p:cNvPr id="19" name="Tåre 18">
              <a:extLst>
                <a:ext uri="{FF2B5EF4-FFF2-40B4-BE49-F238E27FC236}">
                  <a16:creationId xmlns:a16="http://schemas.microsoft.com/office/drawing/2014/main" xmlns="" id="{FA259A36-2A8E-4EBB-9591-F8DE67B27F0F}"/>
                </a:ext>
              </a:extLst>
            </p:cNvPr>
            <p:cNvSpPr>
              <a:spLocks noChangeAspect="1"/>
            </p:cNvSpPr>
            <p:nvPr/>
          </p:nvSpPr>
          <p:spPr>
            <a:xfrm rot="18970705">
              <a:off x="1898194" y="3975724"/>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1" name="Tåre 20">
              <a:extLst>
                <a:ext uri="{FF2B5EF4-FFF2-40B4-BE49-F238E27FC236}">
                  <a16:creationId xmlns:a16="http://schemas.microsoft.com/office/drawing/2014/main" xmlns="" id="{AE301358-1718-415D-84A5-B3C4BA7F18C1}"/>
                </a:ext>
              </a:extLst>
            </p:cNvPr>
            <p:cNvSpPr>
              <a:spLocks noChangeAspect="1"/>
            </p:cNvSpPr>
            <p:nvPr/>
          </p:nvSpPr>
          <p:spPr>
            <a:xfrm rot="8173956">
              <a:off x="1950133" y="685792"/>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3" name="Tåre 22">
              <a:extLst>
                <a:ext uri="{FF2B5EF4-FFF2-40B4-BE49-F238E27FC236}">
                  <a16:creationId xmlns:a16="http://schemas.microsoft.com/office/drawing/2014/main" xmlns="" id="{C4FABD78-CCAC-4271-965F-1AC7AA363D60}"/>
                </a:ext>
              </a:extLst>
            </p:cNvPr>
            <p:cNvSpPr>
              <a:spLocks noChangeAspect="1"/>
            </p:cNvSpPr>
            <p:nvPr/>
          </p:nvSpPr>
          <p:spPr>
            <a:xfrm rot="11544732">
              <a:off x="3405393" y="141223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dirty="0"/>
            </a:p>
          </p:txBody>
        </p:sp>
        <p:sp>
          <p:nvSpPr>
            <p:cNvPr id="24" name="Tåre 23">
              <a:extLst>
                <a:ext uri="{FF2B5EF4-FFF2-40B4-BE49-F238E27FC236}">
                  <a16:creationId xmlns:a16="http://schemas.microsoft.com/office/drawing/2014/main" xmlns="" id="{C0D9659C-52A0-4287-B040-D22DD404DACE}"/>
                </a:ext>
              </a:extLst>
            </p:cNvPr>
            <p:cNvSpPr>
              <a:spLocks/>
            </p:cNvSpPr>
            <p:nvPr/>
          </p:nvSpPr>
          <p:spPr>
            <a:xfrm rot="15448542">
              <a:off x="3383249" y="3204099"/>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5" name="Tåre 24">
              <a:extLst>
                <a:ext uri="{FF2B5EF4-FFF2-40B4-BE49-F238E27FC236}">
                  <a16:creationId xmlns:a16="http://schemas.microsoft.com/office/drawing/2014/main" xmlns="" id="{A04201B4-8D7C-4AAF-AA3F-BCD469520AAB}"/>
                </a:ext>
              </a:extLst>
            </p:cNvPr>
            <p:cNvSpPr>
              <a:spLocks noChangeAspect="1"/>
            </p:cNvSpPr>
            <p:nvPr/>
          </p:nvSpPr>
          <p:spPr>
            <a:xfrm rot="5071063">
              <a:off x="512607" y="1267314"/>
              <a:ext cx="2132143" cy="2187763"/>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sp>
          <p:nvSpPr>
            <p:cNvPr id="26" name="Tåre 25">
              <a:extLst>
                <a:ext uri="{FF2B5EF4-FFF2-40B4-BE49-F238E27FC236}">
                  <a16:creationId xmlns:a16="http://schemas.microsoft.com/office/drawing/2014/main" xmlns="" id="{7858705C-BE45-4588-A58C-DFA71ACB7CF8}"/>
                </a:ext>
              </a:extLst>
            </p:cNvPr>
            <p:cNvSpPr>
              <a:spLocks noChangeAspect="1"/>
            </p:cNvSpPr>
            <p:nvPr/>
          </p:nvSpPr>
          <p:spPr>
            <a:xfrm rot="1563578">
              <a:off x="350796" y="2942393"/>
              <a:ext cx="2132840" cy="2187050"/>
            </a:xfrm>
            <a:prstGeom prst="teardrop">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nb-NO"/>
            </a:p>
          </p:txBody>
        </p:sp>
      </p:grpSp>
      <p:sp>
        <p:nvSpPr>
          <p:cNvPr id="3" name="TekstSylinder 2">
            <a:extLst>
              <a:ext uri="{FF2B5EF4-FFF2-40B4-BE49-F238E27FC236}">
                <a16:creationId xmlns:a16="http://schemas.microsoft.com/office/drawing/2014/main" xmlns="" id="{6D23D114-E383-4D46-9FAA-46932FE85CCD}"/>
              </a:ext>
            </a:extLst>
          </p:cNvPr>
          <p:cNvSpPr txBox="1"/>
          <p:nvPr/>
        </p:nvSpPr>
        <p:spPr>
          <a:xfrm>
            <a:off x="1807528" y="917490"/>
            <a:ext cx="6611258" cy="830997"/>
          </a:xfrm>
          <a:prstGeom prst="rect">
            <a:avLst/>
          </a:prstGeom>
          <a:noFill/>
        </p:spPr>
        <p:txBody>
          <a:bodyPr wrap="square" rtlCol="0">
            <a:spAutoFit/>
          </a:bodyPr>
          <a:lstStyle/>
          <a:p>
            <a:r>
              <a:rPr lang="nb-NO" sz="4800" b="1" dirty="0" smtClean="0">
                <a:solidFill>
                  <a:schemeClr val="bg1"/>
                </a:solidFill>
                <a:latin typeface="Raleway" panose="020B0003030101060003"/>
              </a:rPr>
              <a:t>Kven </a:t>
            </a:r>
            <a:r>
              <a:rPr lang="nb-NO" sz="4800" b="1" dirty="0">
                <a:solidFill>
                  <a:schemeClr val="bg1"/>
                </a:solidFill>
                <a:latin typeface="Raleway" panose="020B0003030101060003"/>
              </a:rPr>
              <a:t>er disse barna?</a:t>
            </a:r>
          </a:p>
        </p:txBody>
      </p:sp>
      <p:sp>
        <p:nvSpPr>
          <p:cNvPr id="4" name="TekstSylinder 3">
            <a:extLst>
              <a:ext uri="{FF2B5EF4-FFF2-40B4-BE49-F238E27FC236}">
                <a16:creationId xmlns:a16="http://schemas.microsoft.com/office/drawing/2014/main" xmlns="" id="{2054C35D-8362-4EDF-BB46-2E2DDE64BBA6}"/>
              </a:ext>
            </a:extLst>
          </p:cNvPr>
          <p:cNvSpPr txBox="1"/>
          <p:nvPr/>
        </p:nvSpPr>
        <p:spPr>
          <a:xfrm>
            <a:off x="841622" y="1990590"/>
            <a:ext cx="8063184" cy="4431983"/>
          </a:xfrm>
          <a:prstGeom prst="rect">
            <a:avLst/>
          </a:prstGeom>
          <a:noFill/>
        </p:spPr>
        <p:txBody>
          <a:bodyPr wrap="square" rtlCol="0">
            <a:spAutoFit/>
          </a:bodyPr>
          <a:lstStyle/>
          <a:p>
            <a:r>
              <a:rPr lang="nb-NO" sz="2400" dirty="0" smtClean="0">
                <a:latin typeface="Raleway" panose="020B0003030101060003"/>
              </a:rPr>
              <a:t>Hushaldningar </a:t>
            </a:r>
            <a:r>
              <a:rPr lang="nb-NO" sz="2400" dirty="0">
                <a:latin typeface="Raleway" panose="020B0003030101060003"/>
              </a:rPr>
              <a:t>med barn i risiko for fattigdom kjennetegnes ofte av minst </a:t>
            </a:r>
            <a:r>
              <a:rPr lang="nb-NO" sz="2400" dirty="0" smtClean="0">
                <a:latin typeface="Raleway" panose="020B0003030101060003"/>
              </a:rPr>
              <a:t>ein </a:t>
            </a:r>
            <a:r>
              <a:rPr lang="nb-NO" sz="2400" dirty="0">
                <a:latin typeface="Raleway" panose="020B0003030101060003"/>
              </a:rPr>
              <a:t>av disse gruppene: </a:t>
            </a:r>
          </a:p>
          <a:p>
            <a:pPr marL="285750" indent="-285750">
              <a:buFont typeface="Arial" panose="020B0604020202020204" pitchFamily="34" charset="0"/>
              <a:buChar char="•"/>
            </a:pPr>
            <a:endParaRPr lang="nb-NO" sz="2400" dirty="0">
              <a:latin typeface="Raleway" panose="020B0003030101060003"/>
            </a:endParaRPr>
          </a:p>
          <a:p>
            <a:pPr marL="742950" lvl="1" indent="-285750">
              <a:buFont typeface="Arial" panose="020B0604020202020204" pitchFamily="34" charset="0"/>
              <a:buChar char="•"/>
            </a:pPr>
            <a:r>
              <a:rPr lang="nb-NO" sz="2400" dirty="0">
                <a:latin typeface="Raleway" panose="020B0003030101060003"/>
              </a:rPr>
              <a:t>barn i </a:t>
            </a:r>
            <a:r>
              <a:rPr lang="nb-NO" sz="2400" dirty="0" smtClean="0">
                <a:latin typeface="Raleway" panose="020B0003030101060003"/>
              </a:rPr>
              <a:t>hushaldningar </a:t>
            </a:r>
            <a:r>
              <a:rPr lang="nb-NO" sz="2400" dirty="0">
                <a:latin typeface="Raleway" panose="020B0003030101060003"/>
              </a:rPr>
              <a:t>med innvandrerbakgrunn</a:t>
            </a:r>
          </a:p>
          <a:p>
            <a:pPr marL="742950" lvl="1" indent="-285750">
              <a:buFont typeface="Arial" panose="020B0604020202020204" pitchFamily="34" charset="0"/>
              <a:buChar char="•"/>
            </a:pPr>
            <a:endParaRPr lang="nb-NO" sz="2400" dirty="0">
              <a:latin typeface="Raleway" panose="020B0003030101060003"/>
            </a:endParaRPr>
          </a:p>
          <a:p>
            <a:pPr marL="742950" lvl="1" indent="-285750">
              <a:buFont typeface="Arial" panose="020B0604020202020204" pitchFamily="34" charset="0"/>
              <a:buChar char="•"/>
            </a:pPr>
            <a:r>
              <a:rPr lang="nb-NO" sz="2400" dirty="0">
                <a:latin typeface="Raleway" panose="020B0003030101060003"/>
              </a:rPr>
              <a:t>barn i </a:t>
            </a:r>
            <a:r>
              <a:rPr lang="nb-NO" sz="2400" dirty="0" smtClean="0">
                <a:latin typeface="Raleway" panose="020B0003030101060003"/>
              </a:rPr>
              <a:t>hushaldningar </a:t>
            </a:r>
            <a:r>
              <a:rPr lang="nb-NO" sz="2400" dirty="0">
                <a:latin typeface="Raleway" panose="020B0003030101060003"/>
              </a:rPr>
              <a:t>med </a:t>
            </a:r>
            <a:r>
              <a:rPr lang="nb-NO" sz="2400" dirty="0" smtClean="0">
                <a:latin typeface="Raleway" panose="020B0003030101060003"/>
              </a:rPr>
              <a:t>einslige forsørgarar</a:t>
            </a:r>
            <a:endParaRPr lang="nb-NO" sz="2400" dirty="0">
              <a:latin typeface="Raleway" panose="020B0003030101060003"/>
            </a:endParaRPr>
          </a:p>
          <a:p>
            <a:pPr marL="742950" lvl="1" indent="-285750">
              <a:buFont typeface="Arial" panose="020B0604020202020204" pitchFamily="34" charset="0"/>
              <a:buChar char="•"/>
            </a:pPr>
            <a:endParaRPr lang="nb-NO" sz="2400" dirty="0">
              <a:latin typeface="Raleway" panose="020B0003030101060003"/>
            </a:endParaRPr>
          </a:p>
          <a:p>
            <a:pPr marL="742950" lvl="1" indent="-285750">
              <a:buFont typeface="Arial" panose="020B0604020202020204" pitchFamily="34" charset="0"/>
              <a:buChar char="•"/>
            </a:pPr>
            <a:r>
              <a:rPr lang="nb-NO" sz="2400" dirty="0">
                <a:latin typeface="Raleway" panose="020B0003030101060003"/>
              </a:rPr>
              <a:t>barn i </a:t>
            </a:r>
            <a:r>
              <a:rPr lang="nb-NO" sz="2400" dirty="0" smtClean="0">
                <a:latin typeface="Raleway" panose="020B0003030101060003"/>
              </a:rPr>
              <a:t>hushaldningar </a:t>
            </a:r>
            <a:r>
              <a:rPr lang="nb-NO" sz="2400" dirty="0">
                <a:latin typeface="Raleway" panose="020B0003030101060003"/>
              </a:rPr>
              <a:t>med svak tilknytning til arbeidslivet eller </a:t>
            </a:r>
            <a:r>
              <a:rPr lang="nb-NO" sz="2400" dirty="0" smtClean="0">
                <a:latin typeface="Raleway" panose="020B0003030101060003"/>
              </a:rPr>
              <a:t>hovedinntektstakar </a:t>
            </a:r>
            <a:r>
              <a:rPr lang="nb-NO" sz="2400" dirty="0">
                <a:latin typeface="Raleway" panose="020B0003030101060003"/>
              </a:rPr>
              <a:t>har lav utdanning </a:t>
            </a:r>
          </a:p>
          <a:p>
            <a:pPr marL="742950" lvl="1" indent="-285750">
              <a:buFont typeface="Arial" panose="020B0604020202020204" pitchFamily="34" charset="0"/>
              <a:buChar char="•"/>
            </a:pPr>
            <a:endParaRPr lang="nb-NO" sz="2400" dirty="0">
              <a:latin typeface="Raleway" panose="020B0003030101060003"/>
            </a:endParaRPr>
          </a:p>
          <a:p>
            <a:pPr marL="742950" lvl="1" indent="-285750">
              <a:buFont typeface="Arial" panose="020B0604020202020204" pitchFamily="34" charset="0"/>
              <a:buChar char="•"/>
            </a:pPr>
            <a:r>
              <a:rPr lang="nb-NO" sz="2400" dirty="0">
                <a:latin typeface="Raleway" panose="020B0003030101060003"/>
              </a:rPr>
              <a:t>barn i barnerike </a:t>
            </a:r>
            <a:r>
              <a:rPr lang="nb-NO" sz="2400" dirty="0" smtClean="0">
                <a:latin typeface="Raleway" panose="020B0003030101060003"/>
              </a:rPr>
              <a:t>hushaldningar</a:t>
            </a:r>
            <a:endParaRPr lang="nb-NO" sz="2400" dirty="0">
              <a:latin typeface="Raleway" panose="020B0003030101060003"/>
            </a:endParaRPr>
          </a:p>
          <a:p>
            <a:endParaRPr lang="nb-NO" dirty="0">
              <a:latin typeface="Raleway" panose="020B0003030101060003"/>
            </a:endParaRP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4172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endParaRPr lang="nb-NO"/>
          </a:p>
        </p:txBody>
      </p:sp>
      <p:sp>
        <p:nvSpPr>
          <p:cNvPr id="3" name="Undertittel 2"/>
          <p:cNvSpPr>
            <a:spLocks noGrp="1"/>
          </p:cNvSpPr>
          <p:nvPr>
            <p:ph type="subTitle" idx="1"/>
          </p:nvPr>
        </p:nvSpPr>
        <p:spPr/>
        <p:txBody>
          <a:bodyPr/>
          <a:lstStyle/>
          <a:p>
            <a:endParaRPr lang="nb-NO" dirty="0"/>
          </a:p>
        </p:txBody>
      </p:sp>
      <p:cxnSp>
        <p:nvCxnSpPr>
          <p:cNvPr id="4" name="Rett linje 3">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Bild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104" y="1784845"/>
            <a:ext cx="5034704" cy="5013152"/>
          </a:xfrm>
          <a:prstGeom prst="rect">
            <a:avLst/>
          </a:prstGeom>
        </p:spPr>
      </p:pic>
      <p:pic>
        <p:nvPicPr>
          <p:cNvPr id="6" name="Picture 2" descr="F:\Kultur-felles\Frivilligheitsarbeid\Frivilligsentral\Bilder og logoer\Mal FF\logo_lokal_grønn_word_rgb.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4654" y="118581"/>
            <a:ext cx="2336702" cy="1423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8018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pic>
        <p:nvPicPr>
          <p:cNvPr id="4" name="Bild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2365" y="1840601"/>
            <a:ext cx="3975628" cy="5017399"/>
          </a:xfrm>
          <a:prstGeom prst="rect">
            <a:avLst/>
          </a:prstGeom>
        </p:spPr>
      </p:pic>
      <p:cxnSp>
        <p:nvCxnSpPr>
          <p:cNvPr id="3" name="Rett linje 2">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kstSylinder 5">
            <a:extLst>
              <a:ext uri="{FF2B5EF4-FFF2-40B4-BE49-F238E27FC236}">
                <a16:creationId xmlns:a16="http://schemas.microsoft.com/office/drawing/2014/main" xmlns="" id="{6D23D114-E383-4D46-9FAA-46932FE85CCD}"/>
              </a:ext>
            </a:extLst>
          </p:cNvPr>
          <p:cNvSpPr txBox="1"/>
          <p:nvPr/>
        </p:nvSpPr>
        <p:spPr>
          <a:xfrm>
            <a:off x="815552" y="566228"/>
            <a:ext cx="7722974" cy="830997"/>
          </a:xfrm>
          <a:prstGeom prst="rect">
            <a:avLst/>
          </a:prstGeom>
          <a:noFill/>
        </p:spPr>
        <p:txBody>
          <a:bodyPr wrap="square" rtlCol="0">
            <a:spAutoFit/>
          </a:bodyPr>
          <a:lstStyle/>
          <a:p>
            <a:r>
              <a:rPr lang="nb-NO" sz="4800" b="1" dirty="0" smtClean="0">
                <a:solidFill>
                  <a:schemeClr val="bg1"/>
                </a:solidFill>
                <a:latin typeface="Raleway" panose="020B0003030101060003"/>
              </a:rPr>
              <a:t>Vi tilbyr Fritidserklæringa</a:t>
            </a:r>
            <a:endParaRPr lang="nb-NO" sz="4800" b="1" dirty="0">
              <a:solidFill>
                <a:schemeClr val="bg1"/>
              </a:solidFill>
              <a:latin typeface="Raleway" panose="020B0003030101060003"/>
            </a:endParaRPr>
          </a:p>
        </p:txBody>
      </p:sp>
    </p:spTree>
    <p:extLst>
      <p:ext uri="{BB962C8B-B14F-4D97-AF65-F5344CB8AC3E}">
        <p14:creationId xmlns:p14="http://schemas.microsoft.com/office/powerpoint/2010/main" val="2224973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3" name="TekstSylinder 2"/>
          <p:cNvSpPr txBox="1"/>
          <p:nvPr/>
        </p:nvSpPr>
        <p:spPr>
          <a:xfrm>
            <a:off x="592884" y="1353420"/>
            <a:ext cx="8378588" cy="830997"/>
          </a:xfrm>
          <a:prstGeom prst="rect">
            <a:avLst/>
          </a:prstGeom>
          <a:noFill/>
        </p:spPr>
        <p:txBody>
          <a:bodyPr wrap="square" rtlCol="0">
            <a:spAutoFit/>
          </a:bodyPr>
          <a:lstStyle/>
          <a:p>
            <a:r>
              <a:rPr lang="nn-NO" sz="1600" b="1" dirty="0" smtClean="0">
                <a:solidFill>
                  <a:schemeClr val="bg1"/>
                </a:solidFill>
                <a:latin typeface="Raleway"/>
              </a:rPr>
              <a:t>Tilrettelagt </a:t>
            </a:r>
            <a:r>
              <a:rPr lang="nn-NO" sz="1600" b="1" dirty="0">
                <a:solidFill>
                  <a:schemeClr val="bg1"/>
                </a:solidFill>
                <a:latin typeface="Raleway"/>
              </a:rPr>
              <a:t>administrativt og med bidrag økonomisk av Flora Frivilligsentral i samarbeid med organisasjonar og tenestene i Flora kommune.</a:t>
            </a:r>
          </a:p>
          <a:p>
            <a:endParaRPr lang="nn-NO" sz="1600" dirty="0"/>
          </a:p>
        </p:txBody>
      </p:sp>
      <p:pic>
        <p:nvPicPr>
          <p:cNvPr id="9" name="Bild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8336" y="4239726"/>
            <a:ext cx="2002096" cy="3037360"/>
          </a:xfrm>
          <a:prstGeom prst="rect">
            <a:avLst/>
          </a:prstGeom>
        </p:spPr>
      </p:pic>
      <p:sp>
        <p:nvSpPr>
          <p:cNvPr id="10" name="Rektangel 9"/>
          <p:cNvSpPr/>
          <p:nvPr/>
        </p:nvSpPr>
        <p:spPr>
          <a:xfrm>
            <a:off x="592884" y="2109437"/>
            <a:ext cx="5865452" cy="4370427"/>
          </a:xfrm>
          <a:prstGeom prst="rect">
            <a:avLst/>
          </a:prstGeom>
        </p:spPr>
        <p:txBody>
          <a:bodyPr wrap="square">
            <a:spAutoFit/>
          </a:bodyPr>
          <a:lstStyle/>
          <a:p>
            <a:r>
              <a:rPr lang="nn-NO" sz="2200" b="1" u="sng" dirty="0">
                <a:solidFill>
                  <a:schemeClr val="bg1"/>
                </a:solidFill>
                <a:latin typeface="Raleway"/>
              </a:rPr>
              <a:t>Gratis enkeltarrangement og turar</a:t>
            </a:r>
          </a:p>
          <a:p>
            <a:endParaRPr lang="nn-NO" sz="1600" dirty="0">
              <a:latin typeface="Raleway"/>
            </a:endParaRPr>
          </a:p>
          <a:p>
            <a:r>
              <a:rPr lang="nn-NO" sz="1600" dirty="0">
                <a:latin typeface="Raleway"/>
              </a:rPr>
              <a:t>Tur til Eikefjorddagane (aug)		</a:t>
            </a:r>
            <a:r>
              <a:rPr lang="nn-NO" sz="1600" dirty="0" smtClean="0">
                <a:latin typeface="Raleway"/>
              </a:rPr>
              <a:t>		45 pers</a:t>
            </a:r>
            <a:endParaRPr lang="nn-NO" sz="1600" dirty="0">
              <a:latin typeface="Raleway"/>
            </a:endParaRPr>
          </a:p>
          <a:p>
            <a:r>
              <a:rPr lang="nn-NO" sz="1600" dirty="0">
                <a:latin typeface="Raleway"/>
              </a:rPr>
              <a:t>Tur til barnas verdsdagar (nov)		</a:t>
            </a:r>
            <a:r>
              <a:rPr lang="nn-NO" sz="1600" dirty="0" smtClean="0">
                <a:latin typeface="Raleway"/>
              </a:rPr>
              <a:t>	90 pers</a:t>
            </a:r>
            <a:endParaRPr lang="nn-NO" sz="1600" dirty="0">
              <a:latin typeface="Raleway"/>
            </a:endParaRPr>
          </a:p>
          <a:p>
            <a:r>
              <a:rPr lang="nn-NO" sz="1600" dirty="0">
                <a:latin typeface="Raleway"/>
              </a:rPr>
              <a:t>Skitur til Instedalen med Barnas turlag (jan)	</a:t>
            </a:r>
            <a:r>
              <a:rPr lang="nn-NO" sz="1600" dirty="0" smtClean="0">
                <a:latin typeface="Raleway"/>
              </a:rPr>
              <a:t>25 pers</a:t>
            </a:r>
            <a:endParaRPr lang="nn-NO" sz="1600" dirty="0">
              <a:latin typeface="Raleway"/>
            </a:endParaRPr>
          </a:p>
          <a:p>
            <a:r>
              <a:rPr lang="nn-NO" sz="1600" dirty="0">
                <a:latin typeface="Raleway"/>
              </a:rPr>
              <a:t>Til Topps på Galdhøpiggen–Røde Kors (</a:t>
            </a:r>
            <a:r>
              <a:rPr lang="nn-NO" sz="1600" dirty="0" err="1">
                <a:latin typeface="Raleway"/>
              </a:rPr>
              <a:t>jun</a:t>
            </a:r>
            <a:r>
              <a:rPr lang="nn-NO" sz="1600" dirty="0">
                <a:latin typeface="Raleway"/>
              </a:rPr>
              <a:t>) 	</a:t>
            </a:r>
            <a:r>
              <a:rPr lang="nn-NO" sz="1600" dirty="0" smtClean="0">
                <a:latin typeface="Raleway"/>
              </a:rPr>
              <a:t>32 pers</a:t>
            </a:r>
            <a:endParaRPr lang="nn-NO" sz="1600" dirty="0">
              <a:latin typeface="Raleway"/>
            </a:endParaRPr>
          </a:p>
          <a:p>
            <a:r>
              <a:rPr lang="nn-NO" sz="1600" dirty="0">
                <a:latin typeface="Raleway"/>
              </a:rPr>
              <a:t>FN-dagen (okt)			</a:t>
            </a:r>
            <a:r>
              <a:rPr lang="nn-NO" sz="1600" dirty="0" smtClean="0">
                <a:latin typeface="Raleway"/>
              </a:rPr>
              <a:t>			160 pers </a:t>
            </a:r>
            <a:r>
              <a:rPr lang="nn-NO" sz="1600" dirty="0">
                <a:latin typeface="Raleway"/>
              </a:rPr>
              <a:t>Vennskapsfrukost TV-aksjonen (okt)	</a:t>
            </a:r>
            <a:r>
              <a:rPr lang="nn-NO" sz="1600" dirty="0" smtClean="0">
                <a:latin typeface="Raleway"/>
              </a:rPr>
              <a:t>	7 pers</a:t>
            </a:r>
            <a:endParaRPr lang="nn-NO" sz="1600" dirty="0">
              <a:latin typeface="Raleway"/>
            </a:endParaRPr>
          </a:p>
          <a:p>
            <a:r>
              <a:rPr lang="nn-NO" sz="1600" dirty="0">
                <a:latin typeface="Raleway"/>
              </a:rPr>
              <a:t>Internasjonal familiedag på Havglytt  (</a:t>
            </a:r>
            <a:r>
              <a:rPr lang="nn-NO" sz="1600" dirty="0" err="1">
                <a:latin typeface="Raleway"/>
              </a:rPr>
              <a:t>sep</a:t>
            </a:r>
            <a:r>
              <a:rPr lang="nn-NO" sz="1600" dirty="0" smtClean="0">
                <a:latin typeface="Raleway"/>
              </a:rPr>
              <a:t>)	150 pers</a:t>
            </a:r>
            <a:endParaRPr lang="nn-NO" sz="1600" dirty="0">
              <a:latin typeface="Raleway"/>
            </a:endParaRPr>
          </a:p>
          <a:p>
            <a:r>
              <a:rPr lang="nn-NO" sz="1600" dirty="0">
                <a:latin typeface="Raleway"/>
              </a:rPr>
              <a:t>Internasjonal fest </a:t>
            </a:r>
            <a:r>
              <a:rPr lang="nn-NO" sz="1600" dirty="0" err="1">
                <a:latin typeface="Raleway"/>
              </a:rPr>
              <a:t>Tamilsk</a:t>
            </a:r>
            <a:r>
              <a:rPr lang="nn-NO" sz="1600" dirty="0">
                <a:latin typeface="Raleway"/>
              </a:rPr>
              <a:t> foreining (</a:t>
            </a:r>
            <a:r>
              <a:rPr lang="nn-NO" sz="1600" dirty="0" err="1">
                <a:latin typeface="Raleway"/>
              </a:rPr>
              <a:t>apr</a:t>
            </a:r>
            <a:r>
              <a:rPr lang="nn-NO" sz="1600" dirty="0">
                <a:latin typeface="Raleway"/>
              </a:rPr>
              <a:t>)	</a:t>
            </a:r>
            <a:r>
              <a:rPr lang="nn-NO" sz="1600" dirty="0" smtClean="0">
                <a:latin typeface="Raleway"/>
              </a:rPr>
              <a:t>	100 pers</a:t>
            </a:r>
            <a:endParaRPr lang="nn-NO" sz="1600" dirty="0">
              <a:latin typeface="Raleway"/>
            </a:endParaRPr>
          </a:p>
          <a:p>
            <a:r>
              <a:rPr lang="nn-NO" sz="1600" dirty="0">
                <a:latin typeface="Raleway"/>
              </a:rPr>
              <a:t>Julegleder for barn gåve à 400,- Røde Kors	</a:t>
            </a:r>
            <a:r>
              <a:rPr lang="nn-NO" sz="1600" dirty="0" smtClean="0">
                <a:latin typeface="Raleway"/>
              </a:rPr>
              <a:t>200 </a:t>
            </a:r>
            <a:r>
              <a:rPr lang="nn-NO" sz="1600" dirty="0">
                <a:latin typeface="Raleway"/>
              </a:rPr>
              <a:t>barn/unge</a:t>
            </a:r>
          </a:p>
          <a:p>
            <a:r>
              <a:rPr lang="nb-NO" sz="1600" dirty="0">
                <a:latin typeface="Raleway"/>
              </a:rPr>
              <a:t>Fisketur Flora Jeger og fiskeforening (</a:t>
            </a:r>
            <a:r>
              <a:rPr lang="nb-NO" sz="1600" dirty="0" err="1">
                <a:latin typeface="Raleway"/>
              </a:rPr>
              <a:t>sep</a:t>
            </a:r>
            <a:r>
              <a:rPr lang="nb-NO" sz="1600" dirty="0">
                <a:latin typeface="Raleway"/>
              </a:rPr>
              <a:t>)	</a:t>
            </a:r>
            <a:r>
              <a:rPr lang="nb-NO" sz="1600" dirty="0" smtClean="0">
                <a:latin typeface="Raleway"/>
              </a:rPr>
              <a:t>14 pers</a:t>
            </a:r>
            <a:endParaRPr lang="nn-NO" sz="1600" dirty="0">
              <a:latin typeface="Raleway"/>
            </a:endParaRPr>
          </a:p>
          <a:p>
            <a:r>
              <a:rPr lang="nb-NO" sz="1600" dirty="0">
                <a:latin typeface="Raleway"/>
              </a:rPr>
              <a:t>Julebord rus og psykiatri (des)		</a:t>
            </a:r>
            <a:r>
              <a:rPr lang="nb-NO" sz="1600" dirty="0" smtClean="0">
                <a:latin typeface="Raleway"/>
              </a:rPr>
              <a:t>	33 pers</a:t>
            </a:r>
            <a:endParaRPr lang="nn-NO" sz="1600" dirty="0">
              <a:latin typeface="Raleway"/>
            </a:endParaRPr>
          </a:p>
          <a:p>
            <a:r>
              <a:rPr lang="nn-NO" sz="1600" dirty="0">
                <a:latin typeface="Raleway"/>
              </a:rPr>
              <a:t>Gratis kino ungdom ved skulestart	</a:t>
            </a:r>
            <a:r>
              <a:rPr lang="nn-NO" sz="1600" dirty="0" smtClean="0">
                <a:latin typeface="Raleway"/>
              </a:rPr>
              <a:t>		229 ungdommar</a:t>
            </a:r>
            <a:endParaRPr lang="nn-NO" sz="1600" dirty="0">
              <a:latin typeface="Raleway"/>
            </a:endParaRPr>
          </a:p>
          <a:p>
            <a:r>
              <a:rPr lang="nn-NO" sz="1600" dirty="0">
                <a:latin typeface="Raleway"/>
              </a:rPr>
              <a:t>Gratis kino for familiar i feriane		</a:t>
            </a:r>
            <a:r>
              <a:rPr lang="nn-NO" sz="1600" dirty="0" smtClean="0">
                <a:latin typeface="Raleway"/>
              </a:rPr>
              <a:t>	1424 pers</a:t>
            </a:r>
            <a:endParaRPr lang="nn-NO" sz="1600" dirty="0">
              <a:latin typeface="Raleway"/>
            </a:endParaRPr>
          </a:p>
          <a:p>
            <a:endParaRPr lang="nn-NO" sz="1600" b="1" i="1" u="sng" dirty="0">
              <a:latin typeface="Raleway"/>
            </a:endParaRPr>
          </a:p>
          <a:p>
            <a:r>
              <a:rPr lang="nn-NO" sz="1600" b="1" i="1" u="sng" dirty="0">
                <a:latin typeface="Raleway"/>
              </a:rPr>
              <a:t>Tilbod totalt			</a:t>
            </a:r>
            <a:r>
              <a:rPr lang="nn-NO" sz="1600" b="1" i="1" u="sng" dirty="0" smtClean="0">
                <a:latin typeface="Raleway"/>
              </a:rPr>
              <a:t>			2509 </a:t>
            </a:r>
            <a:r>
              <a:rPr lang="nn-NO" sz="1600" b="1" i="1" u="sng" dirty="0">
                <a:latin typeface="Raleway"/>
              </a:rPr>
              <a:t>personar</a:t>
            </a:r>
            <a:endParaRPr lang="nn-NO" sz="1600" dirty="0">
              <a:latin typeface="Raleway"/>
            </a:endParaRPr>
          </a:p>
        </p:txBody>
      </p:sp>
      <p:sp>
        <p:nvSpPr>
          <p:cNvPr id="7" name="TekstSylinder 6">
            <a:extLst>
              <a:ext uri="{FF2B5EF4-FFF2-40B4-BE49-F238E27FC236}">
                <a16:creationId xmlns:a16="http://schemas.microsoft.com/office/drawing/2014/main" xmlns="" id="{6D23D114-E383-4D46-9FAA-46932FE85CCD}"/>
              </a:ext>
            </a:extLst>
          </p:cNvPr>
          <p:cNvSpPr txBox="1"/>
          <p:nvPr/>
        </p:nvSpPr>
        <p:spPr>
          <a:xfrm>
            <a:off x="592884" y="332657"/>
            <a:ext cx="8378588" cy="1015663"/>
          </a:xfrm>
          <a:prstGeom prst="rect">
            <a:avLst/>
          </a:prstGeom>
          <a:noFill/>
        </p:spPr>
        <p:txBody>
          <a:bodyPr wrap="square" rtlCol="0">
            <a:spAutoFit/>
          </a:bodyPr>
          <a:lstStyle/>
          <a:p>
            <a:r>
              <a:rPr lang="nn-NO" sz="3000" b="1" dirty="0" err="1" smtClean="0">
                <a:solidFill>
                  <a:schemeClr val="bg1"/>
                </a:solidFill>
                <a:latin typeface="Raleway"/>
              </a:rPr>
              <a:t>Totaltoversikt</a:t>
            </a:r>
            <a:r>
              <a:rPr lang="nn-NO" sz="3000" b="1" dirty="0" smtClean="0">
                <a:solidFill>
                  <a:schemeClr val="bg1"/>
                </a:solidFill>
                <a:latin typeface="Raleway"/>
              </a:rPr>
              <a:t> aktivitetar – oppvekst og </a:t>
            </a:r>
            <a:r>
              <a:rPr lang="nn-NO" sz="3000" b="1" dirty="0" err="1" smtClean="0">
                <a:solidFill>
                  <a:schemeClr val="bg1"/>
                </a:solidFill>
                <a:latin typeface="Raleway"/>
              </a:rPr>
              <a:t>inkludering</a:t>
            </a:r>
            <a:endParaRPr lang="nn-NO" sz="3000" b="1" dirty="0">
              <a:solidFill>
                <a:schemeClr val="bg1"/>
              </a:solidFill>
              <a:latin typeface="Raleway"/>
            </a:endParaRPr>
          </a:p>
        </p:txBody>
      </p:sp>
      <p:pic>
        <p:nvPicPr>
          <p:cNvPr id="2" name="Bild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8336" y="2220447"/>
            <a:ext cx="2002096" cy="2002096"/>
          </a:xfrm>
          <a:prstGeom prst="rect">
            <a:avLst/>
          </a:prstGeom>
        </p:spPr>
      </p:pic>
    </p:spTree>
    <p:extLst>
      <p:ext uri="{BB962C8B-B14F-4D97-AF65-F5344CB8AC3E}">
        <p14:creationId xmlns:p14="http://schemas.microsoft.com/office/powerpoint/2010/main" val="1869160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2" name="Rektangel 1"/>
          <p:cNvSpPr/>
          <p:nvPr/>
        </p:nvSpPr>
        <p:spPr>
          <a:xfrm>
            <a:off x="683568" y="1568981"/>
            <a:ext cx="6048672" cy="4801314"/>
          </a:xfrm>
          <a:prstGeom prst="rect">
            <a:avLst/>
          </a:prstGeom>
        </p:spPr>
        <p:txBody>
          <a:bodyPr wrap="square">
            <a:spAutoFit/>
          </a:bodyPr>
          <a:lstStyle/>
          <a:p>
            <a:endParaRPr lang="nn-NO" dirty="0" smtClean="0">
              <a:latin typeface="Raleway" panose="020B0003030101060003"/>
            </a:endParaRPr>
          </a:p>
          <a:p>
            <a:r>
              <a:rPr lang="nb-NO" dirty="0" smtClean="0">
                <a:latin typeface="Raleway" panose="020B0003030101060003"/>
              </a:rPr>
              <a:t>FSK </a:t>
            </a:r>
            <a:r>
              <a:rPr lang="nb-NO" dirty="0">
                <a:latin typeface="Raleway" panose="020B0003030101060003"/>
              </a:rPr>
              <a:t>fotball		</a:t>
            </a:r>
            <a:r>
              <a:rPr lang="nb-NO" dirty="0" smtClean="0">
                <a:latin typeface="Raleway" panose="020B0003030101060003"/>
              </a:rPr>
              <a:t>			40 </a:t>
            </a:r>
            <a:r>
              <a:rPr lang="nb-NO" dirty="0">
                <a:latin typeface="Raleway" panose="020B0003030101060003"/>
              </a:rPr>
              <a:t>barn</a:t>
            </a:r>
            <a:endParaRPr lang="nn-NO" dirty="0">
              <a:latin typeface="Raleway" panose="020B0003030101060003"/>
            </a:endParaRPr>
          </a:p>
          <a:p>
            <a:r>
              <a:rPr lang="nb-NO" dirty="0">
                <a:latin typeface="Raleway" panose="020B0003030101060003"/>
              </a:rPr>
              <a:t>FSK handball	</a:t>
            </a:r>
            <a:r>
              <a:rPr lang="nb-NO" dirty="0" smtClean="0">
                <a:latin typeface="Raleway" panose="020B0003030101060003"/>
              </a:rPr>
              <a:t>				19 </a:t>
            </a:r>
            <a:r>
              <a:rPr lang="nb-NO" dirty="0">
                <a:latin typeface="Raleway" panose="020B0003030101060003"/>
              </a:rPr>
              <a:t>barn</a:t>
            </a:r>
            <a:endParaRPr lang="nn-NO" dirty="0">
              <a:latin typeface="Raleway" panose="020B0003030101060003"/>
            </a:endParaRPr>
          </a:p>
          <a:p>
            <a:r>
              <a:rPr lang="nb-NO" dirty="0">
                <a:latin typeface="Raleway" panose="020B0003030101060003"/>
              </a:rPr>
              <a:t>FTIF volleyball	</a:t>
            </a:r>
            <a:r>
              <a:rPr lang="nb-NO" dirty="0" smtClean="0">
                <a:latin typeface="Raleway" panose="020B0003030101060003"/>
              </a:rPr>
              <a:t>		</a:t>
            </a:r>
            <a:r>
              <a:rPr lang="nb-NO" dirty="0">
                <a:latin typeface="Raleway" panose="020B0003030101060003"/>
              </a:rPr>
              <a:t>	</a:t>
            </a:r>
            <a:r>
              <a:rPr lang="nb-NO" dirty="0" smtClean="0">
                <a:latin typeface="Raleway" panose="020B0003030101060003"/>
              </a:rPr>
              <a:t>	8 </a:t>
            </a:r>
            <a:r>
              <a:rPr lang="nb-NO" dirty="0">
                <a:latin typeface="Raleway" panose="020B0003030101060003"/>
              </a:rPr>
              <a:t>barn</a:t>
            </a:r>
            <a:endParaRPr lang="nn-NO" dirty="0">
              <a:latin typeface="Raleway" panose="020B0003030101060003"/>
            </a:endParaRPr>
          </a:p>
          <a:p>
            <a:r>
              <a:rPr lang="nb-NO" dirty="0">
                <a:latin typeface="Raleway" panose="020B0003030101060003"/>
              </a:rPr>
              <a:t>Flora kommunale </a:t>
            </a:r>
            <a:r>
              <a:rPr lang="nb-NO" dirty="0" err="1" smtClean="0">
                <a:latin typeface="Raleway" panose="020B0003030101060003"/>
              </a:rPr>
              <a:t>kulturskule</a:t>
            </a:r>
            <a:r>
              <a:rPr lang="nb-NO" dirty="0" smtClean="0">
                <a:latin typeface="Raleway" panose="020B0003030101060003"/>
              </a:rPr>
              <a:t>	</a:t>
            </a:r>
            <a:r>
              <a:rPr lang="nb-NO" dirty="0">
                <a:latin typeface="Raleway" panose="020B0003030101060003"/>
              </a:rPr>
              <a:t>	</a:t>
            </a:r>
            <a:r>
              <a:rPr lang="nb-NO" dirty="0" smtClean="0">
                <a:latin typeface="Raleway" panose="020B0003030101060003"/>
              </a:rPr>
              <a:t>25 </a:t>
            </a:r>
            <a:r>
              <a:rPr lang="nb-NO" dirty="0">
                <a:latin typeface="Raleway" panose="020B0003030101060003"/>
              </a:rPr>
              <a:t>barn</a:t>
            </a:r>
            <a:endParaRPr lang="nn-NO" dirty="0">
              <a:latin typeface="Raleway" panose="020B0003030101060003"/>
            </a:endParaRPr>
          </a:p>
          <a:p>
            <a:r>
              <a:rPr lang="nb-NO" dirty="0">
                <a:latin typeface="Raleway" panose="020B0003030101060003"/>
              </a:rPr>
              <a:t>Florø Drill		</a:t>
            </a:r>
            <a:r>
              <a:rPr lang="nb-NO" dirty="0" smtClean="0">
                <a:latin typeface="Raleway" panose="020B0003030101060003"/>
              </a:rPr>
              <a:t>			</a:t>
            </a:r>
            <a:r>
              <a:rPr lang="nb-NO" dirty="0">
                <a:latin typeface="Raleway" panose="020B0003030101060003"/>
              </a:rPr>
              <a:t>	</a:t>
            </a:r>
            <a:r>
              <a:rPr lang="nb-NO" dirty="0" smtClean="0">
                <a:latin typeface="Raleway" panose="020B0003030101060003"/>
              </a:rPr>
              <a:t>2 </a:t>
            </a:r>
            <a:r>
              <a:rPr lang="nb-NO" dirty="0">
                <a:latin typeface="Raleway" panose="020B0003030101060003"/>
              </a:rPr>
              <a:t>barn</a:t>
            </a:r>
            <a:endParaRPr lang="nn-NO" dirty="0">
              <a:latin typeface="Raleway" panose="020B0003030101060003"/>
            </a:endParaRPr>
          </a:p>
          <a:p>
            <a:r>
              <a:rPr lang="nb-NO" dirty="0">
                <a:latin typeface="Raleway" panose="020B0003030101060003"/>
              </a:rPr>
              <a:t>Florø Taekwondo	</a:t>
            </a:r>
            <a:r>
              <a:rPr lang="nb-NO" dirty="0" smtClean="0">
                <a:latin typeface="Raleway" panose="020B0003030101060003"/>
              </a:rPr>
              <a:t>			4 </a:t>
            </a:r>
            <a:r>
              <a:rPr lang="nb-NO" dirty="0">
                <a:latin typeface="Raleway" panose="020B0003030101060003"/>
              </a:rPr>
              <a:t>barn</a:t>
            </a:r>
            <a:endParaRPr lang="nn-NO" dirty="0">
              <a:latin typeface="Raleway" panose="020B0003030101060003"/>
            </a:endParaRPr>
          </a:p>
          <a:p>
            <a:r>
              <a:rPr lang="nb-NO" dirty="0">
                <a:latin typeface="Raleway" panose="020B0003030101060003"/>
              </a:rPr>
              <a:t>Soldalen </a:t>
            </a:r>
            <a:r>
              <a:rPr lang="nb-NO" dirty="0" smtClean="0">
                <a:latin typeface="Raleway" panose="020B0003030101060003"/>
              </a:rPr>
              <a:t>aktivitetsgård		</a:t>
            </a:r>
            <a:r>
              <a:rPr lang="nb-NO" dirty="0">
                <a:latin typeface="Raleway" panose="020B0003030101060003"/>
              </a:rPr>
              <a:t>	</a:t>
            </a:r>
            <a:r>
              <a:rPr lang="nb-NO" dirty="0" smtClean="0">
                <a:latin typeface="Raleway" panose="020B0003030101060003"/>
              </a:rPr>
              <a:t>8 </a:t>
            </a:r>
            <a:r>
              <a:rPr lang="nb-NO" dirty="0">
                <a:latin typeface="Raleway" panose="020B0003030101060003"/>
              </a:rPr>
              <a:t>barn</a:t>
            </a:r>
            <a:endParaRPr lang="nn-NO" dirty="0">
              <a:latin typeface="Raleway" panose="020B0003030101060003"/>
            </a:endParaRPr>
          </a:p>
          <a:p>
            <a:r>
              <a:rPr lang="nb-NO" dirty="0">
                <a:latin typeface="Raleway" panose="020B0003030101060003"/>
              </a:rPr>
              <a:t>Dans uten grenser	</a:t>
            </a:r>
            <a:r>
              <a:rPr lang="nb-NO" dirty="0" smtClean="0">
                <a:latin typeface="Raleway" panose="020B0003030101060003"/>
              </a:rPr>
              <a:t>		</a:t>
            </a:r>
            <a:r>
              <a:rPr lang="nb-NO" dirty="0">
                <a:latin typeface="Raleway" panose="020B0003030101060003"/>
              </a:rPr>
              <a:t>	</a:t>
            </a:r>
            <a:r>
              <a:rPr lang="nb-NO" dirty="0" smtClean="0">
                <a:latin typeface="Raleway" panose="020B0003030101060003"/>
              </a:rPr>
              <a:t>1 </a:t>
            </a:r>
            <a:r>
              <a:rPr lang="nb-NO" dirty="0">
                <a:latin typeface="Raleway" panose="020B0003030101060003"/>
              </a:rPr>
              <a:t>barn</a:t>
            </a:r>
            <a:endParaRPr lang="nn-NO" dirty="0">
              <a:latin typeface="Raleway" panose="020B0003030101060003"/>
            </a:endParaRPr>
          </a:p>
          <a:p>
            <a:r>
              <a:rPr lang="nb-NO" dirty="0">
                <a:latin typeface="Raleway" panose="020B0003030101060003"/>
              </a:rPr>
              <a:t>Florø Musikkteater	</a:t>
            </a:r>
            <a:r>
              <a:rPr lang="nb-NO" dirty="0" smtClean="0">
                <a:latin typeface="Raleway" panose="020B0003030101060003"/>
              </a:rPr>
              <a:t>		</a:t>
            </a:r>
            <a:r>
              <a:rPr lang="nb-NO" dirty="0">
                <a:latin typeface="Raleway" panose="020B0003030101060003"/>
              </a:rPr>
              <a:t>	</a:t>
            </a:r>
            <a:r>
              <a:rPr lang="nb-NO" dirty="0" smtClean="0">
                <a:latin typeface="Raleway" panose="020B0003030101060003"/>
              </a:rPr>
              <a:t>1 </a:t>
            </a:r>
            <a:r>
              <a:rPr lang="nb-NO" dirty="0">
                <a:latin typeface="Raleway" panose="020B0003030101060003"/>
              </a:rPr>
              <a:t>barn</a:t>
            </a:r>
            <a:endParaRPr lang="nn-NO" dirty="0">
              <a:latin typeface="Raleway" panose="020B0003030101060003"/>
            </a:endParaRPr>
          </a:p>
          <a:p>
            <a:r>
              <a:rPr lang="nb-NO" dirty="0">
                <a:latin typeface="Raleway" panose="020B0003030101060003"/>
              </a:rPr>
              <a:t>Engen treningsstudio		</a:t>
            </a:r>
            <a:r>
              <a:rPr lang="nb-NO" dirty="0" smtClean="0">
                <a:latin typeface="Raleway" panose="020B0003030101060003"/>
              </a:rPr>
              <a:t>		2 </a:t>
            </a:r>
            <a:r>
              <a:rPr lang="nb-NO" dirty="0">
                <a:latin typeface="Raleway" panose="020B0003030101060003"/>
              </a:rPr>
              <a:t>barn</a:t>
            </a:r>
            <a:endParaRPr lang="nn-NO" dirty="0">
              <a:latin typeface="Raleway" panose="020B0003030101060003"/>
            </a:endParaRPr>
          </a:p>
          <a:p>
            <a:r>
              <a:rPr lang="nb-NO" dirty="0">
                <a:latin typeface="Raleway" panose="020B0003030101060003"/>
              </a:rPr>
              <a:t>Havhesten (henvist frå tenester)	</a:t>
            </a:r>
            <a:r>
              <a:rPr lang="nb-NO" dirty="0" smtClean="0">
                <a:latin typeface="Raleway" panose="020B0003030101060003"/>
              </a:rPr>
              <a:t>	10 </a:t>
            </a:r>
            <a:r>
              <a:rPr lang="nb-NO" dirty="0">
                <a:latin typeface="Raleway" panose="020B0003030101060003"/>
              </a:rPr>
              <a:t>barn</a:t>
            </a:r>
            <a:endParaRPr lang="nn-NO" dirty="0">
              <a:latin typeface="Raleway" panose="020B0003030101060003"/>
            </a:endParaRPr>
          </a:p>
          <a:p>
            <a:r>
              <a:rPr lang="nb-NO" dirty="0">
                <a:latin typeface="Raleway" panose="020B0003030101060003"/>
              </a:rPr>
              <a:t>Florø filmklubb </a:t>
            </a:r>
            <a:r>
              <a:rPr lang="nb-NO" dirty="0" smtClean="0">
                <a:latin typeface="Raleway" panose="020B0003030101060003"/>
              </a:rPr>
              <a:t>medlemskap </a:t>
            </a:r>
            <a:r>
              <a:rPr lang="nb-NO" dirty="0">
                <a:latin typeface="Raleway" panose="020B0003030101060003"/>
              </a:rPr>
              <a:t>	</a:t>
            </a:r>
            <a:r>
              <a:rPr lang="nb-NO" dirty="0" smtClean="0">
                <a:latin typeface="Raleway" panose="020B0003030101060003"/>
              </a:rPr>
              <a:t>	50 </a:t>
            </a:r>
            <a:r>
              <a:rPr lang="nb-NO" dirty="0">
                <a:latin typeface="Raleway" panose="020B0003030101060003"/>
              </a:rPr>
              <a:t>barn</a:t>
            </a:r>
            <a:endParaRPr lang="nn-NO" dirty="0">
              <a:latin typeface="Raleway" panose="020B0003030101060003"/>
            </a:endParaRPr>
          </a:p>
          <a:p>
            <a:r>
              <a:rPr lang="nb-NO" dirty="0">
                <a:latin typeface="Raleway" panose="020B0003030101060003"/>
              </a:rPr>
              <a:t>FA Speidere		</a:t>
            </a:r>
            <a:r>
              <a:rPr lang="nb-NO" dirty="0" smtClean="0">
                <a:latin typeface="Raleway" panose="020B0003030101060003"/>
              </a:rPr>
              <a:t>			1 </a:t>
            </a:r>
            <a:r>
              <a:rPr lang="nb-NO" dirty="0">
                <a:latin typeface="Raleway" panose="020B0003030101060003"/>
              </a:rPr>
              <a:t>barn</a:t>
            </a:r>
            <a:endParaRPr lang="nn-NO" dirty="0">
              <a:latin typeface="Raleway" panose="020B0003030101060003"/>
            </a:endParaRPr>
          </a:p>
          <a:p>
            <a:r>
              <a:rPr lang="nb-NO" dirty="0">
                <a:latin typeface="Raleway" panose="020B0003030101060003"/>
              </a:rPr>
              <a:t>Eikefjord Idrettslag	</a:t>
            </a:r>
            <a:r>
              <a:rPr lang="nb-NO" dirty="0" smtClean="0">
                <a:latin typeface="Raleway" panose="020B0003030101060003"/>
              </a:rPr>
              <a:t>		</a:t>
            </a:r>
            <a:r>
              <a:rPr lang="nb-NO" dirty="0">
                <a:latin typeface="Raleway" panose="020B0003030101060003"/>
              </a:rPr>
              <a:t>	</a:t>
            </a:r>
            <a:r>
              <a:rPr lang="nb-NO" dirty="0" smtClean="0">
                <a:latin typeface="Raleway" panose="020B0003030101060003"/>
              </a:rPr>
              <a:t>2 barn</a:t>
            </a:r>
          </a:p>
          <a:p>
            <a:endParaRPr lang="nn-NO" dirty="0">
              <a:latin typeface="Raleway" panose="020B0003030101060003"/>
            </a:endParaRPr>
          </a:p>
          <a:p>
            <a:r>
              <a:rPr lang="nb-NO" b="1" i="1" u="sng" dirty="0">
                <a:latin typeface="Raleway" panose="020B0003030101060003"/>
              </a:rPr>
              <a:t>Totalt: 			</a:t>
            </a:r>
            <a:r>
              <a:rPr lang="nb-NO" b="1" i="1" u="sng" dirty="0" smtClean="0">
                <a:latin typeface="Raleway" panose="020B0003030101060003"/>
              </a:rPr>
              <a:t>			169 </a:t>
            </a:r>
            <a:r>
              <a:rPr lang="nb-NO" b="1" i="1" u="sng" dirty="0">
                <a:latin typeface="Raleway" panose="020B0003030101060003"/>
              </a:rPr>
              <a:t>barn</a:t>
            </a:r>
            <a:endParaRPr lang="nn-NO" dirty="0">
              <a:latin typeface="Raleway" panose="020B0003030101060003"/>
            </a:endParaRPr>
          </a:p>
        </p:txBody>
      </p:sp>
      <p:pic>
        <p:nvPicPr>
          <p:cNvPr id="3" name="Bild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2780" y="1836604"/>
            <a:ext cx="3244688" cy="2164207"/>
          </a:xfrm>
          <a:prstGeom prst="rect">
            <a:avLst/>
          </a:prstGeom>
        </p:spPr>
      </p:pic>
      <p:pic>
        <p:nvPicPr>
          <p:cNvPr id="4" name="Bild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2780" y="4151764"/>
            <a:ext cx="3244688" cy="2131315"/>
          </a:xfrm>
          <a:prstGeom prst="rect">
            <a:avLst/>
          </a:prstGeom>
        </p:spPr>
      </p:pic>
      <p:sp>
        <p:nvSpPr>
          <p:cNvPr id="6" name="TekstSylinder 5">
            <a:extLst>
              <a:ext uri="{FF2B5EF4-FFF2-40B4-BE49-F238E27FC236}">
                <a16:creationId xmlns:a16="http://schemas.microsoft.com/office/drawing/2014/main" xmlns="" id="{6D23D114-E383-4D46-9FAA-46932FE85CCD}"/>
              </a:ext>
            </a:extLst>
          </p:cNvPr>
          <p:cNvSpPr txBox="1"/>
          <p:nvPr/>
        </p:nvSpPr>
        <p:spPr>
          <a:xfrm>
            <a:off x="683568" y="674054"/>
            <a:ext cx="7388231" cy="553998"/>
          </a:xfrm>
          <a:prstGeom prst="rect">
            <a:avLst/>
          </a:prstGeom>
          <a:noFill/>
        </p:spPr>
        <p:txBody>
          <a:bodyPr wrap="square" rtlCol="0">
            <a:spAutoFit/>
          </a:bodyPr>
          <a:lstStyle/>
          <a:p>
            <a:r>
              <a:rPr lang="nn-NO" sz="3000" b="1" dirty="0" smtClean="0">
                <a:solidFill>
                  <a:schemeClr val="bg1"/>
                </a:solidFill>
                <a:latin typeface="Raleway"/>
              </a:rPr>
              <a:t>Gratis medlemskap barn og unge</a:t>
            </a:r>
            <a:endParaRPr lang="nn-NO" sz="3000" b="1" dirty="0">
              <a:solidFill>
                <a:schemeClr val="bg1"/>
              </a:solidFill>
              <a:latin typeface="Raleway"/>
            </a:endParaRPr>
          </a:p>
        </p:txBody>
      </p:sp>
      <p:cxnSp>
        <p:nvCxnSpPr>
          <p:cNvPr id="7" name="Rett linje 6">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39273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FC1C0"/>
        </a:solidFill>
        <a:effectLst/>
      </p:bgPr>
    </p:bg>
    <p:spTree>
      <p:nvGrpSpPr>
        <p:cNvPr id="1" name=""/>
        <p:cNvGrpSpPr/>
        <p:nvPr/>
      </p:nvGrpSpPr>
      <p:grpSpPr>
        <a:xfrm>
          <a:off x="0" y="0"/>
          <a:ext cx="0" cy="0"/>
          <a:chOff x="0" y="0"/>
          <a:chExt cx="0" cy="0"/>
        </a:xfrm>
      </p:grpSpPr>
      <p:sp>
        <p:nvSpPr>
          <p:cNvPr id="3" name="TekstSylinder 2"/>
          <p:cNvSpPr txBox="1"/>
          <p:nvPr/>
        </p:nvSpPr>
        <p:spPr>
          <a:xfrm>
            <a:off x="522248" y="1831464"/>
            <a:ext cx="5990284" cy="3693319"/>
          </a:xfrm>
          <a:prstGeom prst="rect">
            <a:avLst/>
          </a:prstGeom>
          <a:noFill/>
        </p:spPr>
        <p:txBody>
          <a:bodyPr wrap="square" rtlCol="0">
            <a:spAutoFit/>
          </a:bodyPr>
          <a:lstStyle/>
          <a:p>
            <a:endParaRPr lang="nn-NO" dirty="0">
              <a:latin typeface="Raleway"/>
            </a:endParaRPr>
          </a:p>
          <a:p>
            <a:r>
              <a:rPr lang="nn-NO" dirty="0" err="1">
                <a:latin typeface="Raleway"/>
              </a:rPr>
              <a:t>Sykurs</a:t>
            </a:r>
            <a:r>
              <a:rPr lang="nn-NO" dirty="0">
                <a:latin typeface="Raleway"/>
              </a:rPr>
              <a:t> for damer – NOSFO		</a:t>
            </a:r>
            <a:r>
              <a:rPr lang="nn-NO" dirty="0" smtClean="0">
                <a:latin typeface="Raleway"/>
              </a:rPr>
              <a:t>			25 pers</a:t>
            </a:r>
            <a:endParaRPr lang="nn-NO" dirty="0">
              <a:latin typeface="Raleway"/>
            </a:endParaRPr>
          </a:p>
          <a:p>
            <a:r>
              <a:rPr lang="nn-NO" dirty="0">
                <a:latin typeface="Raleway"/>
              </a:rPr>
              <a:t>Gym og gøy fysisk akt. for damer – NOSFO	</a:t>
            </a:r>
            <a:r>
              <a:rPr lang="nn-NO" dirty="0" smtClean="0">
                <a:latin typeface="Raleway"/>
              </a:rPr>
              <a:t>	15 pers</a:t>
            </a:r>
            <a:endParaRPr lang="nn-NO" dirty="0">
              <a:latin typeface="Raleway"/>
            </a:endParaRPr>
          </a:p>
          <a:p>
            <a:r>
              <a:rPr lang="nn-NO" dirty="0">
                <a:latin typeface="Raleway"/>
              </a:rPr>
              <a:t>Norskkafè på biblioteket - Røde Kors	</a:t>
            </a:r>
            <a:r>
              <a:rPr lang="nn-NO" dirty="0" smtClean="0">
                <a:latin typeface="Raleway"/>
              </a:rPr>
              <a:t>		</a:t>
            </a:r>
            <a:r>
              <a:rPr lang="nn-NO" dirty="0">
                <a:latin typeface="Raleway"/>
              </a:rPr>
              <a:t>	</a:t>
            </a:r>
            <a:r>
              <a:rPr lang="nn-NO" dirty="0" smtClean="0">
                <a:latin typeface="Raleway"/>
              </a:rPr>
              <a:t>8 pers</a:t>
            </a:r>
          </a:p>
          <a:p>
            <a:r>
              <a:rPr lang="nb-NO" dirty="0" smtClean="0">
                <a:latin typeface="Raleway"/>
              </a:rPr>
              <a:t>Flyktningguide </a:t>
            </a:r>
            <a:r>
              <a:rPr lang="nb-NO" dirty="0">
                <a:latin typeface="Raleway"/>
              </a:rPr>
              <a:t>– Røde Kors	</a:t>
            </a:r>
            <a:r>
              <a:rPr lang="nb-NO" dirty="0" smtClean="0">
                <a:latin typeface="Raleway"/>
              </a:rPr>
              <a:t>				5 pers </a:t>
            </a:r>
            <a:r>
              <a:rPr lang="nn-NO" dirty="0" smtClean="0">
                <a:latin typeface="Raleway"/>
              </a:rPr>
              <a:t>Symjekurs </a:t>
            </a:r>
            <a:r>
              <a:rPr lang="nn-NO" dirty="0">
                <a:latin typeface="Raleway"/>
              </a:rPr>
              <a:t>à 10 gongar - Havhesten	</a:t>
            </a:r>
            <a:r>
              <a:rPr lang="nn-NO" dirty="0" smtClean="0">
                <a:latin typeface="Raleway"/>
              </a:rPr>
              <a:t>			60 pers</a:t>
            </a:r>
            <a:endParaRPr lang="nn-NO" dirty="0">
              <a:latin typeface="Raleway"/>
            </a:endParaRPr>
          </a:p>
          <a:p>
            <a:r>
              <a:rPr lang="nb-NO" dirty="0">
                <a:latin typeface="Raleway"/>
              </a:rPr>
              <a:t>Lavterskelturar våren 2018 – Røde </a:t>
            </a:r>
            <a:r>
              <a:rPr lang="nb-NO" dirty="0" smtClean="0">
                <a:latin typeface="Raleway"/>
              </a:rPr>
              <a:t>Kors/Turlag		15 pers</a:t>
            </a:r>
            <a:endParaRPr lang="nn-NO" dirty="0">
              <a:latin typeface="Raleway"/>
            </a:endParaRPr>
          </a:p>
          <a:p>
            <a:r>
              <a:rPr lang="nb-NO" dirty="0">
                <a:latin typeface="Raleway"/>
              </a:rPr>
              <a:t>Morsmål- og leksehjelp – NOSFO		</a:t>
            </a:r>
            <a:r>
              <a:rPr lang="nb-NO" dirty="0" smtClean="0">
                <a:latin typeface="Raleway"/>
              </a:rPr>
              <a:t>		15 </a:t>
            </a:r>
            <a:r>
              <a:rPr lang="nb-NO" dirty="0">
                <a:latin typeface="Raleway"/>
              </a:rPr>
              <a:t>barn</a:t>
            </a:r>
            <a:endParaRPr lang="nn-NO" dirty="0">
              <a:latin typeface="Raleway"/>
            </a:endParaRPr>
          </a:p>
          <a:p>
            <a:r>
              <a:rPr lang="nb-NO" dirty="0">
                <a:latin typeface="Raleway"/>
              </a:rPr>
              <a:t>Barseltreff – Florø </a:t>
            </a:r>
            <a:r>
              <a:rPr lang="nb-NO" dirty="0" smtClean="0">
                <a:latin typeface="Raleway"/>
              </a:rPr>
              <a:t>Sanitetsforening m/barn		15 barn</a:t>
            </a:r>
            <a:endParaRPr lang="nn-NO" dirty="0">
              <a:latin typeface="Raleway"/>
            </a:endParaRPr>
          </a:p>
          <a:p>
            <a:r>
              <a:rPr lang="nb-NO" dirty="0">
                <a:latin typeface="Raleway"/>
              </a:rPr>
              <a:t>"</a:t>
            </a:r>
            <a:r>
              <a:rPr lang="nb-NO" dirty="0" err="1">
                <a:latin typeface="Raleway"/>
              </a:rPr>
              <a:t>Sisterhood</a:t>
            </a:r>
            <a:r>
              <a:rPr lang="nb-NO" dirty="0">
                <a:latin typeface="Raleway"/>
              </a:rPr>
              <a:t>" jentegruppe 8. trinn	</a:t>
            </a:r>
            <a:r>
              <a:rPr lang="nb-NO" dirty="0" smtClean="0">
                <a:latin typeface="Raleway"/>
              </a:rPr>
              <a:t>			8 </a:t>
            </a:r>
            <a:r>
              <a:rPr lang="nb-NO" dirty="0">
                <a:latin typeface="Raleway"/>
              </a:rPr>
              <a:t>jenter</a:t>
            </a:r>
            <a:endParaRPr lang="nn-NO" dirty="0">
              <a:latin typeface="Raleway"/>
            </a:endParaRPr>
          </a:p>
          <a:p>
            <a:r>
              <a:rPr lang="nb-NO" dirty="0">
                <a:latin typeface="Raleway"/>
              </a:rPr>
              <a:t>Leksehjelp Røde kors 8. trinn		</a:t>
            </a:r>
            <a:r>
              <a:rPr lang="nb-NO" dirty="0" smtClean="0">
                <a:latin typeface="Raleway"/>
              </a:rPr>
              <a:t>			12 barn</a:t>
            </a:r>
          </a:p>
          <a:p>
            <a:endParaRPr lang="nn-NO" dirty="0">
              <a:latin typeface="Raleway"/>
            </a:endParaRPr>
          </a:p>
          <a:p>
            <a:r>
              <a:rPr lang="nb-NO" b="1" i="1" u="sng" dirty="0">
                <a:latin typeface="Raleway"/>
              </a:rPr>
              <a:t>Tilbod jevnlige aktivitetar		</a:t>
            </a:r>
            <a:r>
              <a:rPr lang="nb-NO" b="1" i="1" u="sng" dirty="0" smtClean="0">
                <a:latin typeface="Raleway"/>
              </a:rPr>
              <a:t>				174 personar</a:t>
            </a:r>
            <a:endParaRPr lang="nn-NO" dirty="0">
              <a:latin typeface="Raleway"/>
            </a:endParaRPr>
          </a:p>
        </p:txBody>
      </p:sp>
      <p:pic>
        <p:nvPicPr>
          <p:cNvPr id="9" name="Bild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9863" y="1817728"/>
            <a:ext cx="2312986" cy="1131646"/>
          </a:xfrm>
          <a:prstGeom prst="rect">
            <a:avLst/>
          </a:prstGeom>
        </p:spPr>
      </p:pic>
      <p:pic>
        <p:nvPicPr>
          <p:cNvPr id="12" name="Bild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88224" y="3006125"/>
            <a:ext cx="2300572" cy="1620397"/>
          </a:xfrm>
          <a:prstGeom prst="rect">
            <a:avLst/>
          </a:prstGeom>
        </p:spPr>
      </p:pic>
      <p:pic>
        <p:nvPicPr>
          <p:cNvPr id="13" name="Bild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88224" y="4716156"/>
            <a:ext cx="2376264" cy="1732692"/>
          </a:xfrm>
          <a:prstGeom prst="rect">
            <a:avLst/>
          </a:prstGeom>
        </p:spPr>
      </p:pic>
      <p:sp>
        <p:nvSpPr>
          <p:cNvPr id="7" name="TekstSylinder 6">
            <a:extLst>
              <a:ext uri="{FF2B5EF4-FFF2-40B4-BE49-F238E27FC236}">
                <a16:creationId xmlns:a16="http://schemas.microsoft.com/office/drawing/2014/main" xmlns="" id="{6D23D114-E383-4D46-9FAA-46932FE85CCD}"/>
              </a:ext>
            </a:extLst>
          </p:cNvPr>
          <p:cNvSpPr txBox="1"/>
          <p:nvPr/>
        </p:nvSpPr>
        <p:spPr>
          <a:xfrm>
            <a:off x="388125" y="485672"/>
            <a:ext cx="7388231" cy="1015663"/>
          </a:xfrm>
          <a:prstGeom prst="rect">
            <a:avLst/>
          </a:prstGeom>
          <a:noFill/>
        </p:spPr>
        <p:txBody>
          <a:bodyPr wrap="square" rtlCol="0">
            <a:spAutoFit/>
          </a:bodyPr>
          <a:lstStyle/>
          <a:p>
            <a:r>
              <a:rPr lang="nn-NO" sz="3000" b="1" dirty="0">
                <a:solidFill>
                  <a:schemeClr val="bg1"/>
                </a:solidFill>
                <a:latin typeface="Raleway"/>
              </a:rPr>
              <a:t>Gratis </a:t>
            </a:r>
            <a:r>
              <a:rPr lang="nn-NO" sz="3000" b="1" dirty="0" err="1" smtClean="0">
                <a:solidFill>
                  <a:schemeClr val="bg1"/>
                </a:solidFill>
                <a:latin typeface="Raleway"/>
              </a:rPr>
              <a:t>jamnleg</a:t>
            </a:r>
            <a:r>
              <a:rPr lang="nn-NO" sz="3000" b="1" dirty="0" smtClean="0">
                <a:solidFill>
                  <a:schemeClr val="bg1"/>
                </a:solidFill>
                <a:latin typeface="Raleway"/>
              </a:rPr>
              <a:t> </a:t>
            </a:r>
            <a:r>
              <a:rPr lang="nn-NO" sz="3000" b="1" dirty="0">
                <a:solidFill>
                  <a:schemeClr val="bg1"/>
                </a:solidFill>
                <a:latin typeface="Raleway"/>
              </a:rPr>
              <a:t>organiserte </a:t>
            </a:r>
            <a:r>
              <a:rPr lang="nn-NO" sz="3000" b="1" dirty="0" smtClean="0">
                <a:solidFill>
                  <a:schemeClr val="bg1"/>
                </a:solidFill>
                <a:latin typeface="Raleway"/>
              </a:rPr>
              <a:t>aktivitetar (ca</a:t>
            </a:r>
            <a:r>
              <a:rPr lang="nn-NO" sz="3000" b="1" dirty="0">
                <a:solidFill>
                  <a:schemeClr val="bg1"/>
                </a:solidFill>
                <a:latin typeface="Raleway"/>
              </a:rPr>
              <a:t>. </a:t>
            </a:r>
            <a:r>
              <a:rPr lang="nn-NO" sz="3000" b="1" dirty="0" err="1">
                <a:solidFill>
                  <a:schemeClr val="bg1"/>
                </a:solidFill>
                <a:latin typeface="Raleway"/>
              </a:rPr>
              <a:t>antall</a:t>
            </a:r>
            <a:r>
              <a:rPr lang="nn-NO" sz="3000" b="1" dirty="0">
                <a:solidFill>
                  <a:schemeClr val="bg1"/>
                </a:solidFill>
                <a:latin typeface="Raleway"/>
              </a:rPr>
              <a:t> kvar </a:t>
            </a:r>
            <a:r>
              <a:rPr lang="nn-NO" sz="3000" b="1" dirty="0" smtClean="0">
                <a:solidFill>
                  <a:schemeClr val="bg1"/>
                </a:solidFill>
                <a:latin typeface="Raleway"/>
              </a:rPr>
              <a:t>gong)</a:t>
            </a:r>
            <a:endParaRPr lang="nn-NO" sz="3000" b="1" dirty="0">
              <a:solidFill>
                <a:schemeClr val="bg1"/>
              </a:solidFill>
              <a:latin typeface="Raleway"/>
            </a:endParaRPr>
          </a:p>
        </p:txBody>
      </p:sp>
      <p:cxnSp>
        <p:nvCxnSpPr>
          <p:cNvPr id="8" name="Rett linje 7">
            <a:extLst>
              <a:ext uri="{FF2B5EF4-FFF2-40B4-BE49-F238E27FC236}">
                <a16:creationId xmlns:a16="http://schemas.microsoft.com/office/drawing/2014/main" xmlns="" id="{D9474992-7FD2-4941-936B-EE9028E38463}"/>
              </a:ext>
            </a:extLst>
          </p:cNvPr>
          <p:cNvCxnSpPr/>
          <p:nvPr/>
        </p:nvCxnSpPr>
        <p:spPr>
          <a:xfrm>
            <a:off x="-15088" y="1784845"/>
            <a:ext cx="91590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6085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t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7E2BC2B4E4D5B64584507E7656541132" ma:contentTypeVersion="10" ma:contentTypeDescription="Opprett et nytt dokument." ma:contentTypeScope="" ma:versionID="f86aa7668da9636310d43c3a0a148dca">
  <xsd:schema xmlns:xsd="http://www.w3.org/2001/XMLSchema" xmlns:xs="http://www.w3.org/2001/XMLSchema" xmlns:p="http://schemas.microsoft.com/office/2006/metadata/properties" xmlns:ns2="35bd5df1-9452-4e03-996f-f1e7fd712eaa" xmlns:ns3="d1df4902-4691-470b-8032-20121ad85ca1" targetNamespace="http://schemas.microsoft.com/office/2006/metadata/properties" ma:root="true" ma:fieldsID="a25f6d90740926c89df0b120b244be30" ns2:_="" ns3:_="">
    <xsd:import namespace="35bd5df1-9452-4e03-996f-f1e7fd712eaa"/>
    <xsd:import namespace="d1df4902-4691-470b-8032-20121ad85ca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bd5df1-9452-4e03-996f-f1e7fd712e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1df4902-4691-470b-8032-20121ad85ca1" elementFormDefault="qualified">
    <xsd:import namespace="http://schemas.microsoft.com/office/2006/documentManagement/types"/>
    <xsd:import namespace="http://schemas.microsoft.com/office/infopath/2007/PartnerControls"/>
    <xsd:element name="SharedWithUsers" ma:index="13"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lingsdetaljer"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ECF871-B8E5-4CF5-AC9A-E8F4C27459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bd5df1-9452-4e03-996f-f1e7fd712eaa"/>
    <ds:schemaRef ds:uri="d1df4902-4691-470b-8032-20121ad85c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91CE301-E3C5-4A83-945E-F76BBEF3D51E}">
  <ds:schemaRefs>
    <ds:schemaRef ds:uri="http://purl.org/dc/elements/1.1/"/>
    <ds:schemaRef ds:uri="http://purl.org/dc/terms/"/>
    <ds:schemaRef ds:uri="35bd5df1-9452-4e03-996f-f1e7fd712eaa"/>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d1df4902-4691-470b-8032-20121ad85ca1"/>
    <ds:schemaRef ds:uri="http://www.w3.org/XML/1998/namespace"/>
    <ds:schemaRef ds:uri="http://purl.org/dc/dcmitype/"/>
  </ds:schemaRefs>
</ds:datastoreItem>
</file>

<file path=customXml/itemProps3.xml><?xml version="1.0" encoding="utf-8"?>
<ds:datastoreItem xmlns:ds="http://schemas.openxmlformats.org/officeDocument/2006/customXml" ds:itemID="{4840946D-EEBE-47CB-94F3-BC5F4AB59E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17235</TotalTime>
  <Words>1504</Words>
  <Application>Microsoft Office PowerPoint</Application>
  <PresentationFormat>Skjermfremvisning (4:3)</PresentationFormat>
  <Paragraphs>312</Paragraphs>
  <Slides>24</Slides>
  <Notes>23</Notes>
  <HiddenSlides>0</HiddenSlides>
  <MMClips>0</MMClips>
  <ScaleCrop>false</ScaleCrop>
  <HeadingPairs>
    <vt:vector size="4" baseType="variant">
      <vt:variant>
        <vt:lpstr>Tema</vt:lpstr>
      </vt:variant>
      <vt:variant>
        <vt:i4>1</vt:i4>
      </vt:variant>
      <vt:variant>
        <vt:lpstr>Lysbildetitler</vt:lpstr>
      </vt:variant>
      <vt:variant>
        <vt:i4>24</vt:i4>
      </vt:variant>
    </vt:vector>
  </HeadingPairs>
  <TitlesOfParts>
    <vt:vector size="25" baseType="lpstr">
      <vt:lpstr>Office Theme</vt:lpstr>
      <vt:lpstr> </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Elvane Haxhisokoli</dc:creator>
  <cp:lastModifiedBy>Nilsen Bente</cp:lastModifiedBy>
  <cp:revision>137</cp:revision>
  <cp:lastPrinted>2019-05-16T13:52:27Z</cp:lastPrinted>
  <dcterms:created xsi:type="dcterms:W3CDTF">2018-09-08T19:40:33Z</dcterms:created>
  <dcterms:modified xsi:type="dcterms:W3CDTF">2019-05-21T09:25:13Z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0x0101007E2BC2B4E4D5B64584507E7656541132</vt:lpwstr>
  </property>
</Properties>
</file>