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8" r:id="rId2"/>
    <p:sldId id="269" r:id="rId3"/>
    <p:sldId id="271" r:id="rId4"/>
    <p:sldId id="263" r:id="rId5"/>
    <p:sldId id="274" r:id="rId6"/>
    <p:sldId id="275" r:id="rId7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E3832"/>
    <a:srgbClr val="A2AD00"/>
    <a:srgbClr val="06893A"/>
    <a:srgbClr val="005B82"/>
    <a:srgbClr val="66CBEC"/>
    <a:srgbClr val="EFEFEF"/>
    <a:srgbClr val="DADADA"/>
    <a:srgbClr val="878787"/>
    <a:srgbClr val="C3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>
      <p:cViewPr varScale="1">
        <p:scale>
          <a:sx n="84" d="100"/>
          <a:sy n="84" d="100"/>
        </p:scale>
        <p:origin x="-138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313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818A2-FD41-4D22-A2CC-EACD65CF517D}" type="datetimeFigureOut">
              <a:rPr lang="nb-NO" smtClean="0"/>
              <a:t>21.05.2019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1C896C-C257-4A1E-825A-9675EAA753A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13720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AC590-C690-4C66-A9B0-FC94C92781FF}" type="datetimeFigureOut">
              <a:rPr lang="nb-NO" smtClean="0"/>
              <a:t>21.05.2019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9652-8B23-4303-8DD9-125F2182BB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72009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n-NO" dirty="0" smtClean="0"/>
              <a:t>At </a:t>
            </a:r>
            <a:r>
              <a:rPr lang="nn-NO" dirty="0" err="1" smtClean="0"/>
              <a:t>forledra</a:t>
            </a:r>
            <a:r>
              <a:rPr lang="nn-NO" dirty="0" smtClean="0"/>
              <a:t> er i arbeid er det som </a:t>
            </a:r>
            <a:r>
              <a:rPr lang="nn-NO" dirty="0" err="1" smtClean="0"/>
              <a:t>beskytter</a:t>
            </a:r>
            <a:r>
              <a:rPr lang="nn-NO" dirty="0" smtClean="0"/>
              <a:t> best mot </a:t>
            </a:r>
            <a:r>
              <a:rPr lang="nn-NO" dirty="0" err="1" smtClean="0"/>
              <a:t>låginntekt</a:t>
            </a:r>
            <a:r>
              <a:rPr lang="nn-NO" dirty="0" smtClean="0"/>
              <a:t>. Likevel </a:t>
            </a:r>
            <a:r>
              <a:rPr lang="nn-NO" dirty="0" err="1" smtClean="0"/>
              <a:t>forledre</a:t>
            </a:r>
            <a:r>
              <a:rPr lang="nn-NO" dirty="0" smtClean="0"/>
              <a:t> i</a:t>
            </a:r>
            <a:r>
              <a:rPr lang="nn-NO" baseline="0" dirty="0" smtClean="0"/>
              <a:t> deltidsjobb tener lite 6 av 10 barn med </a:t>
            </a:r>
            <a:r>
              <a:rPr lang="nn-NO" baseline="0" dirty="0" err="1" smtClean="0"/>
              <a:t>låginntekt</a:t>
            </a:r>
            <a:r>
              <a:rPr lang="nn-NO" baseline="0" dirty="0" smtClean="0"/>
              <a:t> bur i ein </a:t>
            </a:r>
            <a:r>
              <a:rPr lang="nn-NO" baseline="0" dirty="0" err="1" smtClean="0"/>
              <a:t>hushalding</a:t>
            </a:r>
            <a:r>
              <a:rPr lang="nn-NO" baseline="0" dirty="0" smtClean="0"/>
              <a:t> som manglar </a:t>
            </a:r>
            <a:r>
              <a:rPr lang="nn-NO" baseline="0" dirty="0" err="1" smtClean="0"/>
              <a:t>yrekestilknyting</a:t>
            </a:r>
            <a:r>
              <a:rPr lang="nn-NO" baseline="0" dirty="0" smtClean="0"/>
              <a:t>.</a:t>
            </a:r>
          </a:p>
          <a:p>
            <a:r>
              <a:rPr lang="nn-NO" baseline="0" dirty="0" smtClean="0"/>
              <a:t>Låg utdanning 6 av 10  </a:t>
            </a:r>
            <a:r>
              <a:rPr lang="nn-NO" baseline="0" dirty="0" err="1" smtClean="0"/>
              <a:t>barnder</a:t>
            </a:r>
            <a:r>
              <a:rPr lang="nn-NO" baseline="0" dirty="0" smtClean="0"/>
              <a:t> </a:t>
            </a:r>
            <a:r>
              <a:rPr lang="nn-NO" baseline="0" dirty="0" err="1" smtClean="0"/>
              <a:t>hovedinntekstakaraen</a:t>
            </a:r>
            <a:r>
              <a:rPr lang="nn-NO" baseline="0" dirty="0" smtClean="0"/>
              <a:t> har låg utdanning </a:t>
            </a:r>
            <a:r>
              <a:rPr lang="nn-NO" baseline="0" dirty="0" err="1" smtClean="0"/>
              <a:t>oppleer</a:t>
            </a:r>
            <a:r>
              <a:rPr lang="nn-NO" baseline="0" dirty="0" smtClean="0"/>
              <a:t> </a:t>
            </a:r>
            <a:r>
              <a:rPr lang="nn-NO" baseline="0" dirty="0" err="1" smtClean="0"/>
              <a:t>låginntekt</a:t>
            </a:r>
            <a:r>
              <a:rPr lang="nn-NO" baseline="0" dirty="0" smtClean="0"/>
              <a:t>- dette har auka på sidan 2000 talet(ikkje </a:t>
            </a:r>
            <a:r>
              <a:rPr lang="nn-NO" baseline="0" dirty="0" err="1" smtClean="0"/>
              <a:t>videregåande</a:t>
            </a:r>
            <a:r>
              <a:rPr lang="nn-NO" baseline="0" dirty="0" smtClean="0"/>
              <a:t> skule). Lågast utdanning har 20% lågare yrkesdeltaking.</a:t>
            </a:r>
          </a:p>
          <a:p>
            <a:r>
              <a:rPr lang="nn-NO" baseline="0" dirty="0" smtClean="0"/>
              <a:t>Einslege forsytarar- betydeleg del av desse har lav yrkestilknyting</a:t>
            </a:r>
          </a:p>
          <a:p>
            <a:r>
              <a:rPr lang="nn-NO" baseline="0" dirty="0" smtClean="0"/>
              <a:t>Barn med </a:t>
            </a:r>
            <a:r>
              <a:rPr lang="nn-NO" baseline="0" dirty="0" err="1" smtClean="0"/>
              <a:t>innvandrerbakgrunn</a:t>
            </a:r>
            <a:r>
              <a:rPr lang="nn-NO" baseline="0" dirty="0" smtClean="0"/>
              <a:t>- i særleg grad. Kombinasjon av svak yrkestilknyting hos foreldra, familiar med mange barn- NB landbakgrunn har noko å seie. I dag har over halvparten av barna i familiar med låg inntekt i Noreg </a:t>
            </a:r>
            <a:r>
              <a:rPr lang="nn-NO" baseline="0" dirty="0" err="1" smtClean="0"/>
              <a:t>innvandrerbakgrunn</a:t>
            </a:r>
            <a:endParaRPr lang="nn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A9652-8B23-4303-8DD9-125F2182BB03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7412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n-NO" dirty="0" smtClean="0"/>
              <a:t>Einselge forsytarar</a:t>
            </a:r>
            <a:r>
              <a:rPr lang="nn-NO" baseline="0" dirty="0" smtClean="0"/>
              <a:t>- nytte tida med stønad til å utdanne seg- sikra jobb</a:t>
            </a:r>
          </a:p>
          <a:p>
            <a:r>
              <a:rPr lang="nn-NO" baseline="0" dirty="0" smtClean="0"/>
              <a:t>Tiltak, praksis, kurs utdanning, råd og </a:t>
            </a:r>
            <a:r>
              <a:rPr lang="nn-NO" baseline="0" dirty="0" err="1" smtClean="0"/>
              <a:t>rettliing</a:t>
            </a:r>
            <a:r>
              <a:rPr lang="nn-NO" baseline="0" dirty="0" smtClean="0"/>
              <a:t> kvar finn eg jobbane og korleis får eg jobben</a:t>
            </a:r>
          </a:p>
          <a:p>
            <a:r>
              <a:rPr lang="nn-NO" baseline="0" dirty="0" smtClean="0"/>
              <a:t>Lønnstilskot, </a:t>
            </a:r>
            <a:r>
              <a:rPr lang="nn-NO" baseline="0" dirty="0" err="1" smtClean="0"/>
              <a:t>mentor</a:t>
            </a:r>
            <a:r>
              <a:rPr lang="nn-NO" baseline="0" dirty="0" smtClean="0"/>
              <a:t>, individuell jobbstøtte, </a:t>
            </a:r>
            <a:r>
              <a:rPr lang="nn-NO" baseline="0" dirty="0" err="1" smtClean="0"/>
              <a:t>ips</a:t>
            </a:r>
            <a:r>
              <a:rPr lang="nn-NO" baseline="0" dirty="0" smtClean="0"/>
              <a:t> og jobbspesialistar. KVP</a:t>
            </a:r>
            <a:endParaRPr lang="nn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A9652-8B23-4303-8DD9-125F2182BB03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48208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ktangel 24"/>
          <p:cNvSpPr/>
          <p:nvPr userDrawn="1"/>
        </p:nvSpPr>
        <p:spPr>
          <a:xfrm>
            <a:off x="0" y="2460972"/>
            <a:ext cx="9144001" cy="3907015"/>
          </a:xfrm>
          <a:prstGeom prst="rect">
            <a:avLst/>
          </a:prstGeom>
          <a:solidFill>
            <a:srgbClr val="C3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26" name="Rectangle 2"/>
          <p:cNvSpPr txBox="1">
            <a:spLocks noChangeArrowheads="1"/>
          </p:cNvSpPr>
          <p:nvPr userDrawn="1"/>
        </p:nvSpPr>
        <p:spPr bwMode="auto">
          <a:xfrm>
            <a:off x="1411287" y="6282977"/>
            <a:ext cx="6135384" cy="22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nb-NO" sz="1000" kern="0" dirty="0" smtClean="0"/>
          </a:p>
        </p:txBody>
      </p:sp>
      <p:sp>
        <p:nvSpPr>
          <p:cNvPr id="27" name="Plassholder for tekst 2"/>
          <p:cNvSpPr>
            <a:spLocks noGrp="1"/>
          </p:cNvSpPr>
          <p:nvPr>
            <p:ph type="body" sz="quarter" idx="10" hasCustomPrompt="1"/>
          </p:nvPr>
        </p:nvSpPr>
        <p:spPr>
          <a:xfrm>
            <a:off x="533179" y="5873025"/>
            <a:ext cx="4246364" cy="49434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n-NO" noProof="0" dirty="0" smtClean="0"/>
              <a:t>Dato  //  Innhaldsansvarleg</a:t>
            </a:r>
            <a:endParaRPr lang="nn-NO" noProof="0" dirty="0"/>
          </a:p>
        </p:txBody>
      </p:sp>
      <p:sp>
        <p:nvSpPr>
          <p:cNvPr id="2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15937" y="2796010"/>
            <a:ext cx="6230137" cy="12241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n-NO" noProof="0" dirty="0" smtClean="0"/>
              <a:t>Klikk for å legge til ein tittel</a:t>
            </a:r>
          </a:p>
        </p:txBody>
      </p:sp>
      <p:pic>
        <p:nvPicPr>
          <p:cNvPr id="29" name="Picture 8" descr="W:\DOKUMENT\Logo\2_hvit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922"/>
          <a:stretch/>
        </p:blipFill>
        <p:spPr bwMode="auto">
          <a:xfrm>
            <a:off x="3833808" y="4537422"/>
            <a:ext cx="3014662" cy="1830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9" descr="W:\DOKUMENT\Logo\1_hvit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65"/>
          <a:stretch/>
        </p:blipFill>
        <p:spPr bwMode="auto">
          <a:xfrm>
            <a:off x="5484013" y="2460972"/>
            <a:ext cx="2524125" cy="390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9" descr="W:\DOKUMENT\Logo\1_hvit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29" b="79949"/>
          <a:stretch/>
        </p:blipFill>
        <p:spPr bwMode="auto">
          <a:xfrm>
            <a:off x="0" y="5378064"/>
            <a:ext cx="829692" cy="989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8" descr="W:\DOKUMENT\Logo\2_hvit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7" b="71268"/>
          <a:stretch/>
        </p:blipFill>
        <p:spPr bwMode="auto">
          <a:xfrm>
            <a:off x="0" y="4949439"/>
            <a:ext cx="667544" cy="141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Plassholder for bilde 3"/>
          <p:cNvSpPr>
            <a:spLocks noGrp="1" noChangeAspect="1"/>
          </p:cNvSpPr>
          <p:nvPr>
            <p:ph type="pic" sz="quarter" idx="11" hasCustomPrompt="1"/>
          </p:nvPr>
        </p:nvSpPr>
        <p:spPr bwMode="auto">
          <a:xfrm>
            <a:off x="6443137" y="2457512"/>
            <a:ext cx="2703775" cy="3910014"/>
          </a:xfrm>
          <a:custGeom>
            <a:avLst/>
            <a:gdLst>
              <a:gd name="connsiteX0" fmla="*/ 0 w 3495675"/>
              <a:gd name="connsiteY0" fmla="*/ 3906838 h 3906838"/>
              <a:gd name="connsiteX1" fmla="*/ 1165738 w 3495675"/>
              <a:gd name="connsiteY1" fmla="*/ 0 h 3906838"/>
              <a:gd name="connsiteX2" fmla="*/ 3495675 w 3495675"/>
              <a:gd name="connsiteY2" fmla="*/ 0 h 3906838"/>
              <a:gd name="connsiteX3" fmla="*/ 2329937 w 3495675"/>
              <a:gd name="connsiteY3" fmla="*/ 3906838 h 3906838"/>
              <a:gd name="connsiteX4" fmla="*/ 0 w 3495675"/>
              <a:gd name="connsiteY4" fmla="*/ 3906838 h 3906838"/>
              <a:gd name="connsiteX0" fmla="*/ 0 w 3495675"/>
              <a:gd name="connsiteY0" fmla="*/ 3906838 h 3906838"/>
              <a:gd name="connsiteX1" fmla="*/ 1165738 w 3495675"/>
              <a:gd name="connsiteY1" fmla="*/ 0 h 3906838"/>
              <a:gd name="connsiteX2" fmla="*/ 3495675 w 3495675"/>
              <a:gd name="connsiteY2" fmla="*/ 0 h 3906838"/>
              <a:gd name="connsiteX3" fmla="*/ 2155008 w 3495675"/>
              <a:gd name="connsiteY3" fmla="*/ 3906838 h 3906838"/>
              <a:gd name="connsiteX4" fmla="*/ 0 w 3495675"/>
              <a:gd name="connsiteY4" fmla="*/ 3906838 h 3906838"/>
              <a:gd name="connsiteX0" fmla="*/ 0 w 2167807"/>
              <a:gd name="connsiteY0" fmla="*/ 3906838 h 3906838"/>
              <a:gd name="connsiteX1" fmla="*/ 1165738 w 2167807"/>
              <a:gd name="connsiteY1" fmla="*/ 0 h 3906838"/>
              <a:gd name="connsiteX2" fmla="*/ 2167807 w 2167807"/>
              <a:gd name="connsiteY2" fmla="*/ 0 h 3906838"/>
              <a:gd name="connsiteX3" fmla="*/ 2155008 w 2167807"/>
              <a:gd name="connsiteY3" fmla="*/ 3906838 h 3906838"/>
              <a:gd name="connsiteX4" fmla="*/ 0 w 2167807"/>
              <a:gd name="connsiteY4" fmla="*/ 3906838 h 3906838"/>
              <a:gd name="connsiteX0" fmla="*/ 0 w 2167807"/>
              <a:gd name="connsiteY0" fmla="*/ 3906838 h 3909283"/>
              <a:gd name="connsiteX1" fmla="*/ 1165738 w 2167807"/>
              <a:gd name="connsiteY1" fmla="*/ 0 h 3909283"/>
              <a:gd name="connsiteX2" fmla="*/ 2167807 w 2167807"/>
              <a:gd name="connsiteY2" fmla="*/ 0 h 3909283"/>
              <a:gd name="connsiteX3" fmla="*/ 2159898 w 2167807"/>
              <a:gd name="connsiteY3" fmla="*/ 3909283 h 3909283"/>
              <a:gd name="connsiteX4" fmla="*/ 0 w 2167807"/>
              <a:gd name="connsiteY4" fmla="*/ 3906838 h 3909283"/>
              <a:gd name="connsiteX0" fmla="*/ 0 w 2167807"/>
              <a:gd name="connsiteY0" fmla="*/ 3906838 h 3906838"/>
              <a:gd name="connsiteX1" fmla="*/ 1165738 w 2167807"/>
              <a:gd name="connsiteY1" fmla="*/ 0 h 3906838"/>
              <a:gd name="connsiteX2" fmla="*/ 2167807 w 2167807"/>
              <a:gd name="connsiteY2" fmla="*/ 0 h 3906838"/>
              <a:gd name="connsiteX3" fmla="*/ 2162343 w 2167807"/>
              <a:gd name="connsiteY3" fmla="*/ 3904393 h 3906838"/>
              <a:gd name="connsiteX4" fmla="*/ 0 w 2167807"/>
              <a:gd name="connsiteY4" fmla="*/ 3906838 h 3906838"/>
              <a:gd name="connsiteX0" fmla="*/ 0 w 2167807"/>
              <a:gd name="connsiteY0" fmla="*/ 3906838 h 3906838"/>
              <a:gd name="connsiteX1" fmla="*/ 1055478 w 2167807"/>
              <a:gd name="connsiteY1" fmla="*/ 0 h 3906838"/>
              <a:gd name="connsiteX2" fmla="*/ 2167807 w 2167807"/>
              <a:gd name="connsiteY2" fmla="*/ 0 h 3906838"/>
              <a:gd name="connsiteX3" fmla="*/ 2162343 w 2167807"/>
              <a:gd name="connsiteY3" fmla="*/ 3904393 h 3906838"/>
              <a:gd name="connsiteX4" fmla="*/ 0 w 2167807"/>
              <a:gd name="connsiteY4" fmla="*/ 3906838 h 3906838"/>
              <a:gd name="connsiteX0" fmla="*/ 0 w 2167807"/>
              <a:gd name="connsiteY0" fmla="*/ 3906838 h 3906838"/>
              <a:gd name="connsiteX1" fmla="*/ 1040491 w 2167807"/>
              <a:gd name="connsiteY1" fmla="*/ 0 h 3906838"/>
              <a:gd name="connsiteX2" fmla="*/ 2167807 w 2167807"/>
              <a:gd name="connsiteY2" fmla="*/ 0 h 3906838"/>
              <a:gd name="connsiteX3" fmla="*/ 2162343 w 2167807"/>
              <a:gd name="connsiteY3" fmla="*/ 3904393 h 3906838"/>
              <a:gd name="connsiteX4" fmla="*/ 0 w 2167807"/>
              <a:gd name="connsiteY4" fmla="*/ 3906838 h 3906838"/>
              <a:gd name="connsiteX0" fmla="*/ 0 w 2167807"/>
              <a:gd name="connsiteY0" fmla="*/ 3906838 h 3906838"/>
              <a:gd name="connsiteX1" fmla="*/ 1034130 w 2167807"/>
              <a:gd name="connsiteY1" fmla="*/ 0 h 3906838"/>
              <a:gd name="connsiteX2" fmla="*/ 2167807 w 2167807"/>
              <a:gd name="connsiteY2" fmla="*/ 0 h 3906838"/>
              <a:gd name="connsiteX3" fmla="*/ 2162343 w 2167807"/>
              <a:gd name="connsiteY3" fmla="*/ 3904393 h 3906838"/>
              <a:gd name="connsiteX4" fmla="*/ 0 w 2167807"/>
              <a:gd name="connsiteY4" fmla="*/ 3906838 h 3906838"/>
              <a:gd name="connsiteX0" fmla="*/ 0 w 2167807"/>
              <a:gd name="connsiteY0" fmla="*/ 3906838 h 3906838"/>
              <a:gd name="connsiteX1" fmla="*/ 1029889 w 2167807"/>
              <a:gd name="connsiteY1" fmla="*/ 2381 h 3906838"/>
              <a:gd name="connsiteX2" fmla="*/ 2167807 w 2167807"/>
              <a:gd name="connsiteY2" fmla="*/ 0 h 3906838"/>
              <a:gd name="connsiteX3" fmla="*/ 2162343 w 2167807"/>
              <a:gd name="connsiteY3" fmla="*/ 3904393 h 3906838"/>
              <a:gd name="connsiteX4" fmla="*/ 0 w 2167807"/>
              <a:gd name="connsiteY4" fmla="*/ 3906838 h 3906838"/>
              <a:gd name="connsiteX0" fmla="*/ 0 w 2162686"/>
              <a:gd name="connsiteY0" fmla="*/ 3906838 h 3906838"/>
              <a:gd name="connsiteX1" fmla="*/ 1029889 w 2162686"/>
              <a:gd name="connsiteY1" fmla="*/ 2381 h 3906838"/>
              <a:gd name="connsiteX2" fmla="*/ 2133881 w 2162686"/>
              <a:gd name="connsiteY2" fmla="*/ 0 h 3906838"/>
              <a:gd name="connsiteX3" fmla="*/ 2162343 w 2162686"/>
              <a:gd name="connsiteY3" fmla="*/ 3904393 h 3906838"/>
              <a:gd name="connsiteX4" fmla="*/ 0 w 2162686"/>
              <a:gd name="connsiteY4" fmla="*/ 3906838 h 3906838"/>
              <a:gd name="connsiteX0" fmla="*/ 0 w 2139854"/>
              <a:gd name="connsiteY0" fmla="*/ 3906838 h 3906838"/>
              <a:gd name="connsiteX1" fmla="*/ 1029889 w 2139854"/>
              <a:gd name="connsiteY1" fmla="*/ 2381 h 3906838"/>
              <a:gd name="connsiteX2" fmla="*/ 2133881 w 2139854"/>
              <a:gd name="connsiteY2" fmla="*/ 0 h 3906838"/>
              <a:gd name="connsiteX3" fmla="*/ 2139019 w 2139854"/>
              <a:gd name="connsiteY3" fmla="*/ 3904393 h 3906838"/>
              <a:gd name="connsiteX4" fmla="*/ 0 w 2139854"/>
              <a:gd name="connsiteY4" fmla="*/ 3906838 h 3906838"/>
              <a:gd name="connsiteX0" fmla="*/ 0 w 2139854"/>
              <a:gd name="connsiteY0" fmla="*/ 3906838 h 3906838"/>
              <a:gd name="connsiteX1" fmla="*/ 1032009 w 2139854"/>
              <a:gd name="connsiteY1" fmla="*/ 0 h 3906838"/>
              <a:gd name="connsiteX2" fmla="*/ 2133881 w 2139854"/>
              <a:gd name="connsiteY2" fmla="*/ 0 h 3906838"/>
              <a:gd name="connsiteX3" fmla="*/ 2139019 w 2139854"/>
              <a:gd name="connsiteY3" fmla="*/ 3904393 h 3906838"/>
              <a:gd name="connsiteX4" fmla="*/ 0 w 2139854"/>
              <a:gd name="connsiteY4" fmla="*/ 3906838 h 3906838"/>
              <a:gd name="connsiteX0" fmla="*/ 0 w 2140410"/>
              <a:gd name="connsiteY0" fmla="*/ 3906838 h 3906838"/>
              <a:gd name="connsiteX1" fmla="*/ 1032009 w 2140410"/>
              <a:gd name="connsiteY1" fmla="*/ 0 h 3906838"/>
              <a:gd name="connsiteX2" fmla="*/ 2140241 w 2140410"/>
              <a:gd name="connsiteY2" fmla="*/ 0 h 3906838"/>
              <a:gd name="connsiteX3" fmla="*/ 2139019 w 2140410"/>
              <a:gd name="connsiteY3" fmla="*/ 3904393 h 3906838"/>
              <a:gd name="connsiteX4" fmla="*/ 0 w 2140410"/>
              <a:gd name="connsiteY4" fmla="*/ 3906838 h 3906838"/>
              <a:gd name="connsiteX0" fmla="*/ 0 w 2140410"/>
              <a:gd name="connsiteY0" fmla="*/ 3906838 h 3906838"/>
              <a:gd name="connsiteX1" fmla="*/ 1122479 w 2140410"/>
              <a:gd name="connsiteY1" fmla="*/ 6350 h 3906838"/>
              <a:gd name="connsiteX2" fmla="*/ 2140241 w 2140410"/>
              <a:gd name="connsiteY2" fmla="*/ 0 h 3906838"/>
              <a:gd name="connsiteX3" fmla="*/ 2139019 w 2140410"/>
              <a:gd name="connsiteY3" fmla="*/ 3904393 h 3906838"/>
              <a:gd name="connsiteX4" fmla="*/ 0 w 2140410"/>
              <a:gd name="connsiteY4" fmla="*/ 3906838 h 3906838"/>
              <a:gd name="connsiteX0" fmla="*/ 0 w 2140410"/>
              <a:gd name="connsiteY0" fmla="*/ 3907632 h 3907632"/>
              <a:gd name="connsiteX1" fmla="*/ 1120359 w 2140410"/>
              <a:gd name="connsiteY1" fmla="*/ 0 h 3907632"/>
              <a:gd name="connsiteX2" fmla="*/ 2140241 w 2140410"/>
              <a:gd name="connsiteY2" fmla="*/ 794 h 3907632"/>
              <a:gd name="connsiteX3" fmla="*/ 2139019 w 2140410"/>
              <a:gd name="connsiteY3" fmla="*/ 3905187 h 3907632"/>
              <a:gd name="connsiteX4" fmla="*/ 0 w 2140410"/>
              <a:gd name="connsiteY4" fmla="*/ 3907632 h 3907632"/>
              <a:gd name="connsiteX0" fmla="*/ 0 w 2401217"/>
              <a:gd name="connsiteY0" fmla="*/ 3907632 h 3907632"/>
              <a:gd name="connsiteX1" fmla="*/ 1381166 w 2401217"/>
              <a:gd name="connsiteY1" fmla="*/ 0 h 3907632"/>
              <a:gd name="connsiteX2" fmla="*/ 2401048 w 2401217"/>
              <a:gd name="connsiteY2" fmla="*/ 794 h 3907632"/>
              <a:gd name="connsiteX3" fmla="*/ 2399826 w 2401217"/>
              <a:gd name="connsiteY3" fmla="*/ 3905187 h 3907632"/>
              <a:gd name="connsiteX4" fmla="*/ 0 w 2401217"/>
              <a:gd name="connsiteY4" fmla="*/ 3907632 h 3907632"/>
              <a:gd name="connsiteX0" fmla="*/ 0 w 2407578"/>
              <a:gd name="connsiteY0" fmla="*/ 3907632 h 3907632"/>
              <a:gd name="connsiteX1" fmla="*/ 1387527 w 2407578"/>
              <a:gd name="connsiteY1" fmla="*/ 0 h 3907632"/>
              <a:gd name="connsiteX2" fmla="*/ 2407409 w 2407578"/>
              <a:gd name="connsiteY2" fmla="*/ 794 h 3907632"/>
              <a:gd name="connsiteX3" fmla="*/ 2406187 w 2407578"/>
              <a:gd name="connsiteY3" fmla="*/ 3905187 h 3907632"/>
              <a:gd name="connsiteX4" fmla="*/ 0 w 2407578"/>
              <a:gd name="connsiteY4" fmla="*/ 3907632 h 3907632"/>
              <a:gd name="connsiteX0" fmla="*/ 0 w 2411819"/>
              <a:gd name="connsiteY0" fmla="*/ 3910014 h 3910014"/>
              <a:gd name="connsiteX1" fmla="*/ 1391768 w 2411819"/>
              <a:gd name="connsiteY1" fmla="*/ 0 h 3910014"/>
              <a:gd name="connsiteX2" fmla="*/ 2411650 w 2411819"/>
              <a:gd name="connsiteY2" fmla="*/ 794 h 3910014"/>
              <a:gd name="connsiteX3" fmla="*/ 2410428 w 2411819"/>
              <a:gd name="connsiteY3" fmla="*/ 3905187 h 3910014"/>
              <a:gd name="connsiteX4" fmla="*/ 0 w 2411819"/>
              <a:gd name="connsiteY4" fmla="*/ 3910014 h 3910014"/>
              <a:gd name="connsiteX0" fmla="*/ 0 w 2407578"/>
              <a:gd name="connsiteY0" fmla="*/ 3905251 h 3905251"/>
              <a:gd name="connsiteX1" fmla="*/ 1387527 w 2407578"/>
              <a:gd name="connsiteY1" fmla="*/ 0 h 3905251"/>
              <a:gd name="connsiteX2" fmla="*/ 2407409 w 2407578"/>
              <a:gd name="connsiteY2" fmla="*/ 794 h 3905251"/>
              <a:gd name="connsiteX3" fmla="*/ 2406187 w 2407578"/>
              <a:gd name="connsiteY3" fmla="*/ 3905187 h 3905251"/>
              <a:gd name="connsiteX4" fmla="*/ 0 w 2407578"/>
              <a:gd name="connsiteY4" fmla="*/ 3905251 h 3905251"/>
              <a:gd name="connsiteX0" fmla="*/ 0 w 2407578"/>
              <a:gd name="connsiteY0" fmla="*/ 3910014 h 3910014"/>
              <a:gd name="connsiteX1" fmla="*/ 1391767 w 2407578"/>
              <a:gd name="connsiteY1" fmla="*/ 0 h 3910014"/>
              <a:gd name="connsiteX2" fmla="*/ 2407409 w 2407578"/>
              <a:gd name="connsiteY2" fmla="*/ 5557 h 3910014"/>
              <a:gd name="connsiteX3" fmla="*/ 2406187 w 2407578"/>
              <a:gd name="connsiteY3" fmla="*/ 3909950 h 3910014"/>
              <a:gd name="connsiteX4" fmla="*/ 0 w 2407578"/>
              <a:gd name="connsiteY4" fmla="*/ 3910014 h 3910014"/>
              <a:gd name="connsiteX0" fmla="*/ 0 w 2407578"/>
              <a:gd name="connsiteY0" fmla="*/ 3910014 h 3910014"/>
              <a:gd name="connsiteX1" fmla="*/ 1391767 w 2407578"/>
              <a:gd name="connsiteY1" fmla="*/ 0 h 3910014"/>
              <a:gd name="connsiteX2" fmla="*/ 2407409 w 2407578"/>
              <a:gd name="connsiteY2" fmla="*/ 794 h 3910014"/>
              <a:gd name="connsiteX3" fmla="*/ 2406187 w 2407578"/>
              <a:gd name="connsiteY3" fmla="*/ 3909950 h 3910014"/>
              <a:gd name="connsiteX4" fmla="*/ 0 w 2407578"/>
              <a:gd name="connsiteY4" fmla="*/ 3910014 h 3910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7578" h="3910014">
                <a:moveTo>
                  <a:pt x="0" y="3910014"/>
                </a:moveTo>
                <a:lnTo>
                  <a:pt x="1391767" y="0"/>
                </a:lnTo>
                <a:lnTo>
                  <a:pt x="2407409" y="794"/>
                </a:lnTo>
                <a:cubicBezTo>
                  <a:pt x="2403143" y="1303073"/>
                  <a:pt x="2410453" y="2607671"/>
                  <a:pt x="2406187" y="3909950"/>
                </a:cubicBezTo>
                <a:lnTo>
                  <a:pt x="0" y="3910014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normAutofit/>
          </a:bodyPr>
          <a:lstStyle>
            <a:lvl1pPr marL="0" indent="0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nn-NO" noProof="0" dirty="0" smtClean="0"/>
              <a:t>Klikk på ikonet for å legge til eit bilde</a:t>
            </a:r>
            <a:endParaRPr lang="nn-NO" noProof="0" dirty="0"/>
          </a:p>
        </p:txBody>
      </p:sp>
      <p:pic>
        <p:nvPicPr>
          <p:cNvPr id="34" name="Picture 6" descr="F:\F2823_KOM\Felles Filer\Rådgivingseksjonen\Profil og materiell\5. Profil og design\NAV profil\nav_logo\Til mal\nav_farger [Converted]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250" y="795114"/>
            <a:ext cx="1383501" cy="87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lassholder for tekst 2"/>
          <p:cNvSpPr>
            <a:spLocks noGrp="1"/>
          </p:cNvSpPr>
          <p:nvPr>
            <p:ph type="body" sz="quarter" idx="12" hasCustomPrompt="1"/>
          </p:nvPr>
        </p:nvSpPr>
        <p:spPr>
          <a:xfrm>
            <a:off x="522332" y="4210242"/>
            <a:ext cx="5040313" cy="647873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n-NO" noProof="0" dirty="0" smtClean="0"/>
              <a:t>Klikk for å legge til ein undertittel</a:t>
            </a:r>
          </a:p>
        </p:txBody>
      </p:sp>
    </p:spTree>
    <p:extLst>
      <p:ext uri="{BB962C8B-B14F-4D97-AF65-F5344CB8AC3E}">
        <p14:creationId xmlns:p14="http://schemas.microsoft.com/office/powerpoint/2010/main" val="3858721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5763" y="1412776"/>
            <a:ext cx="8372475" cy="48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8619" y="180975"/>
            <a:ext cx="8386763" cy="1083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b-NO" noProof="0" smtClean="0"/>
              <a:t>Klikk for å redigere tittelstil</a:t>
            </a:r>
            <a:endParaRPr lang="nn-NO" noProof="0" dirty="0" smtClean="0"/>
          </a:p>
        </p:txBody>
      </p:sp>
    </p:spTree>
    <p:extLst>
      <p:ext uri="{BB962C8B-B14F-4D97-AF65-F5344CB8AC3E}">
        <p14:creationId xmlns:p14="http://schemas.microsoft.com/office/powerpoint/2010/main" val="166865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5763" y="1405546"/>
            <a:ext cx="5338365" cy="4866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 smtClean="0"/>
          </a:p>
        </p:txBody>
      </p:sp>
      <p:sp>
        <p:nvSpPr>
          <p:cNvPr id="7" name="Plassholder for bilde 6"/>
          <p:cNvSpPr>
            <a:spLocks noGrp="1"/>
          </p:cNvSpPr>
          <p:nvPr>
            <p:ph type="pic" sz="quarter" idx="10" hasCustomPrompt="1"/>
          </p:nvPr>
        </p:nvSpPr>
        <p:spPr>
          <a:xfrm>
            <a:off x="5867400" y="1412776"/>
            <a:ext cx="2902330" cy="487527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 dirty="0" smtClean="0"/>
              <a:t>Klikk for å legge til et bilde</a:t>
            </a:r>
            <a:endParaRPr lang="nb-NO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8619" y="180975"/>
            <a:ext cx="8386763" cy="1083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b-NO" noProof="0" smtClean="0"/>
              <a:t>Klikk for å redigere tittelstil</a:t>
            </a:r>
            <a:endParaRPr lang="nn-NO" noProof="0" dirty="0" smtClean="0"/>
          </a:p>
        </p:txBody>
      </p:sp>
    </p:spTree>
    <p:extLst>
      <p:ext uri="{BB962C8B-B14F-4D97-AF65-F5344CB8AC3E}">
        <p14:creationId xmlns:p14="http://schemas.microsoft.com/office/powerpoint/2010/main" val="14220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Grp="1" noChangeArrowheads="1"/>
          </p:cNvSpPr>
          <p:nvPr>
            <p:ph idx="13" hasCustomPrompt="1"/>
          </p:nvPr>
        </p:nvSpPr>
        <p:spPr bwMode="auto">
          <a:xfrm>
            <a:off x="4654282" y="1410353"/>
            <a:ext cx="4114229" cy="699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>
              <a:buFont typeface="Wingdings" panose="05000000000000000000" pitchFamily="2" charset="2"/>
              <a:buNone/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00150" indent="-285750"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 typeface="Wingdings" panose="05000000000000000000" pitchFamily="2" charset="2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14550" indent="-285750"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dirty="0" smtClean="0"/>
              <a:t>Klikk for å redigere tekststiler i malen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2" hasCustomPrompt="1"/>
          </p:nvPr>
        </p:nvSpPr>
        <p:spPr bwMode="auto">
          <a:xfrm>
            <a:off x="385763" y="1414163"/>
            <a:ext cx="4114229" cy="699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sz="2200"/>
            </a:lvl1pPr>
            <a:lvl4pPr marL="1371600" indent="0">
              <a:buNone/>
              <a:defRPr/>
            </a:lvl4pPr>
          </a:lstStyle>
          <a:p>
            <a:pPr lvl="0"/>
            <a:r>
              <a:rPr lang="nb-NO" dirty="0" smtClean="0"/>
              <a:t>Klikk for å redigere tekststiler i malen</a:t>
            </a:r>
          </a:p>
        </p:txBody>
      </p:sp>
      <p:sp>
        <p:nvSpPr>
          <p:cNvPr id="10" name="Plassholder for innhold 3"/>
          <p:cNvSpPr>
            <a:spLocks noGrp="1"/>
          </p:cNvSpPr>
          <p:nvPr>
            <p:ph sz="quarter" idx="14"/>
          </p:nvPr>
        </p:nvSpPr>
        <p:spPr>
          <a:xfrm>
            <a:off x="395288" y="2276832"/>
            <a:ext cx="4105275" cy="399130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</p:txBody>
      </p:sp>
      <p:sp>
        <p:nvSpPr>
          <p:cNvPr id="11" name="Plassholder for innhold 3"/>
          <p:cNvSpPr>
            <a:spLocks noGrp="1"/>
          </p:cNvSpPr>
          <p:nvPr>
            <p:ph sz="quarter" idx="15"/>
          </p:nvPr>
        </p:nvSpPr>
        <p:spPr>
          <a:xfrm>
            <a:off x="4654282" y="2276872"/>
            <a:ext cx="4105275" cy="399130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8619" y="180975"/>
            <a:ext cx="8386763" cy="1083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b-NO" noProof="0" smtClean="0"/>
              <a:t>Klikk for å redigere tittelstil</a:t>
            </a:r>
            <a:endParaRPr lang="nn-NO" noProof="0" dirty="0" smtClean="0"/>
          </a:p>
        </p:txBody>
      </p:sp>
    </p:spTree>
    <p:extLst>
      <p:ext uri="{BB962C8B-B14F-4D97-AF65-F5344CB8AC3E}">
        <p14:creationId xmlns:p14="http://schemas.microsoft.com/office/powerpoint/2010/main" val="4121963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8619" y="180975"/>
            <a:ext cx="8386763" cy="1083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b-NO" noProof="0" smtClean="0"/>
              <a:t>Klikk for å redigere tittelstil</a:t>
            </a:r>
            <a:endParaRPr lang="nn-NO" noProof="0" dirty="0" smtClean="0"/>
          </a:p>
        </p:txBody>
      </p:sp>
    </p:spTree>
    <p:extLst>
      <p:ext uri="{BB962C8B-B14F-4D97-AF65-F5344CB8AC3E}">
        <p14:creationId xmlns:p14="http://schemas.microsoft.com/office/powerpoint/2010/main" val="3818179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1747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ssholder for tekst 19"/>
          <p:cNvSpPr>
            <a:spLocks noGrp="1"/>
          </p:cNvSpPr>
          <p:nvPr>
            <p:ph type="body" sz="quarter" idx="25" hasCustomPrompt="1"/>
          </p:nvPr>
        </p:nvSpPr>
        <p:spPr>
          <a:xfrm>
            <a:off x="385282" y="5837328"/>
            <a:ext cx="5086350" cy="4191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2000" b="0"/>
            </a:lvl1pPr>
          </a:lstStyle>
          <a:p>
            <a:pPr lvl="0"/>
            <a:r>
              <a:rPr lang="nb-NO" dirty="0" smtClean="0"/>
              <a:t>Klikk for å sette inn tema</a:t>
            </a:r>
          </a:p>
        </p:txBody>
      </p:sp>
      <p:sp>
        <p:nvSpPr>
          <p:cNvPr id="21" name="Plassholder for tekst 19"/>
          <p:cNvSpPr>
            <a:spLocks noGrp="1"/>
          </p:cNvSpPr>
          <p:nvPr>
            <p:ph type="body" sz="quarter" idx="26" hasCustomPrompt="1"/>
          </p:nvPr>
        </p:nvSpPr>
        <p:spPr>
          <a:xfrm>
            <a:off x="385282" y="1412776"/>
            <a:ext cx="5086350" cy="4191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2000" b="0"/>
            </a:lvl1pPr>
          </a:lstStyle>
          <a:p>
            <a:pPr lvl="0"/>
            <a:r>
              <a:rPr lang="nb-NO" dirty="0" smtClean="0"/>
              <a:t>Klikk for å sette inn tema</a:t>
            </a:r>
          </a:p>
        </p:txBody>
      </p:sp>
      <p:sp>
        <p:nvSpPr>
          <p:cNvPr id="22" name="Plassholder for tekst 19"/>
          <p:cNvSpPr>
            <a:spLocks noGrp="1"/>
          </p:cNvSpPr>
          <p:nvPr>
            <p:ph type="body" sz="quarter" idx="27" hasCustomPrompt="1"/>
          </p:nvPr>
        </p:nvSpPr>
        <p:spPr>
          <a:xfrm>
            <a:off x="385282" y="5205250"/>
            <a:ext cx="5086350" cy="4191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2000" b="0"/>
            </a:lvl1pPr>
          </a:lstStyle>
          <a:p>
            <a:pPr lvl="0"/>
            <a:r>
              <a:rPr lang="nb-NO" dirty="0" smtClean="0"/>
              <a:t>Klikk for å sette inn tema</a:t>
            </a:r>
          </a:p>
        </p:txBody>
      </p:sp>
      <p:sp>
        <p:nvSpPr>
          <p:cNvPr id="23" name="Plassholder for tekst 19"/>
          <p:cNvSpPr>
            <a:spLocks noGrp="1"/>
          </p:cNvSpPr>
          <p:nvPr>
            <p:ph type="body" sz="quarter" idx="28" hasCustomPrompt="1"/>
          </p:nvPr>
        </p:nvSpPr>
        <p:spPr>
          <a:xfrm>
            <a:off x="385282" y="4573171"/>
            <a:ext cx="5086350" cy="4191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2000" b="0"/>
            </a:lvl1pPr>
          </a:lstStyle>
          <a:p>
            <a:pPr lvl="0"/>
            <a:r>
              <a:rPr lang="nb-NO" dirty="0" smtClean="0"/>
              <a:t>Klikk for å sette inn tema</a:t>
            </a:r>
          </a:p>
        </p:txBody>
      </p:sp>
      <p:sp>
        <p:nvSpPr>
          <p:cNvPr id="24" name="Plassholder for tekst 19"/>
          <p:cNvSpPr>
            <a:spLocks noGrp="1"/>
          </p:cNvSpPr>
          <p:nvPr>
            <p:ph type="body" sz="quarter" idx="29" hasCustomPrompt="1"/>
          </p:nvPr>
        </p:nvSpPr>
        <p:spPr>
          <a:xfrm>
            <a:off x="385282" y="3941092"/>
            <a:ext cx="5086350" cy="4191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2000" b="0"/>
            </a:lvl1pPr>
          </a:lstStyle>
          <a:p>
            <a:pPr lvl="0"/>
            <a:r>
              <a:rPr lang="nb-NO" dirty="0" smtClean="0"/>
              <a:t>Klikk for å sette inn tema</a:t>
            </a:r>
          </a:p>
        </p:txBody>
      </p:sp>
      <p:sp>
        <p:nvSpPr>
          <p:cNvPr id="25" name="Plassholder for tekst 19"/>
          <p:cNvSpPr>
            <a:spLocks noGrp="1"/>
          </p:cNvSpPr>
          <p:nvPr>
            <p:ph type="body" sz="quarter" idx="30" hasCustomPrompt="1"/>
          </p:nvPr>
        </p:nvSpPr>
        <p:spPr>
          <a:xfrm>
            <a:off x="385282" y="2044855"/>
            <a:ext cx="5086350" cy="4191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2000" b="0"/>
            </a:lvl1pPr>
          </a:lstStyle>
          <a:p>
            <a:pPr lvl="0"/>
            <a:r>
              <a:rPr lang="nb-NO" dirty="0" smtClean="0"/>
              <a:t>Klikk for å sette inn tema</a:t>
            </a:r>
          </a:p>
        </p:txBody>
      </p:sp>
      <p:sp>
        <p:nvSpPr>
          <p:cNvPr id="26" name="Plassholder for tekst 19"/>
          <p:cNvSpPr>
            <a:spLocks noGrp="1"/>
          </p:cNvSpPr>
          <p:nvPr>
            <p:ph type="body" sz="quarter" idx="31" hasCustomPrompt="1"/>
          </p:nvPr>
        </p:nvSpPr>
        <p:spPr>
          <a:xfrm>
            <a:off x="385282" y="2676934"/>
            <a:ext cx="5086350" cy="4191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2000" b="0"/>
            </a:lvl1pPr>
          </a:lstStyle>
          <a:p>
            <a:pPr lvl="0"/>
            <a:r>
              <a:rPr lang="nb-NO" dirty="0" smtClean="0"/>
              <a:t>Klikk for å sette inn tema</a:t>
            </a:r>
          </a:p>
        </p:txBody>
      </p:sp>
      <p:sp>
        <p:nvSpPr>
          <p:cNvPr id="27" name="Plassholder for tekst 19"/>
          <p:cNvSpPr>
            <a:spLocks noGrp="1"/>
          </p:cNvSpPr>
          <p:nvPr>
            <p:ph type="body" sz="quarter" idx="32" hasCustomPrompt="1"/>
          </p:nvPr>
        </p:nvSpPr>
        <p:spPr>
          <a:xfrm>
            <a:off x="385282" y="3309013"/>
            <a:ext cx="5086350" cy="4191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2000" b="0"/>
            </a:lvl1pPr>
          </a:lstStyle>
          <a:p>
            <a:pPr lvl="0"/>
            <a:r>
              <a:rPr lang="nb-NO" dirty="0" smtClean="0"/>
              <a:t>Klikk for å sette inn tema</a:t>
            </a:r>
          </a:p>
        </p:txBody>
      </p:sp>
      <p:sp>
        <p:nvSpPr>
          <p:cNvPr id="28" name="Plassholder for tekst 19"/>
          <p:cNvSpPr>
            <a:spLocks noGrp="1"/>
          </p:cNvSpPr>
          <p:nvPr>
            <p:ph type="body" sz="quarter" idx="33" hasCustomPrompt="1"/>
          </p:nvPr>
        </p:nvSpPr>
        <p:spPr>
          <a:xfrm>
            <a:off x="5724128" y="5837328"/>
            <a:ext cx="3052679" cy="4191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nb-NO" dirty="0" smtClean="0"/>
              <a:t>Klikk for å sette inn ansvarlig</a:t>
            </a:r>
          </a:p>
        </p:txBody>
      </p:sp>
      <p:sp>
        <p:nvSpPr>
          <p:cNvPr id="29" name="Plassholder for tekst 19"/>
          <p:cNvSpPr>
            <a:spLocks noGrp="1"/>
          </p:cNvSpPr>
          <p:nvPr>
            <p:ph type="body" sz="quarter" idx="34" hasCustomPrompt="1"/>
          </p:nvPr>
        </p:nvSpPr>
        <p:spPr>
          <a:xfrm>
            <a:off x="5724128" y="1412776"/>
            <a:ext cx="3052679" cy="4191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200" b="0" baseline="0"/>
            </a:lvl1pPr>
          </a:lstStyle>
          <a:p>
            <a:pPr lvl="0"/>
            <a:r>
              <a:rPr lang="nb-NO" dirty="0" smtClean="0"/>
              <a:t>Klikk for å sette inn ansvarlig</a:t>
            </a:r>
          </a:p>
        </p:txBody>
      </p:sp>
      <p:sp>
        <p:nvSpPr>
          <p:cNvPr id="30" name="Plassholder for tekst 19"/>
          <p:cNvSpPr>
            <a:spLocks noGrp="1"/>
          </p:cNvSpPr>
          <p:nvPr>
            <p:ph type="body" sz="quarter" idx="35" hasCustomPrompt="1"/>
          </p:nvPr>
        </p:nvSpPr>
        <p:spPr>
          <a:xfrm>
            <a:off x="5724128" y="5205250"/>
            <a:ext cx="3052679" cy="4191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200" b="0"/>
            </a:lvl1pPr>
          </a:lstStyle>
          <a:p>
            <a:pPr lvl="0"/>
            <a:r>
              <a:rPr lang="nb-NO" dirty="0" smtClean="0"/>
              <a:t>Klikk for å sette inn ansvarlig</a:t>
            </a:r>
          </a:p>
        </p:txBody>
      </p:sp>
      <p:sp>
        <p:nvSpPr>
          <p:cNvPr id="31" name="Plassholder for tekst 19"/>
          <p:cNvSpPr>
            <a:spLocks noGrp="1"/>
          </p:cNvSpPr>
          <p:nvPr>
            <p:ph type="body" sz="quarter" idx="36" hasCustomPrompt="1"/>
          </p:nvPr>
        </p:nvSpPr>
        <p:spPr>
          <a:xfrm>
            <a:off x="5724128" y="4573171"/>
            <a:ext cx="3052679" cy="4191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nb-NO" dirty="0" smtClean="0"/>
              <a:t>Klikk for å sette inn ansvarlig</a:t>
            </a:r>
          </a:p>
        </p:txBody>
      </p:sp>
      <p:sp>
        <p:nvSpPr>
          <p:cNvPr id="32" name="Plassholder for tekst 19"/>
          <p:cNvSpPr>
            <a:spLocks noGrp="1"/>
          </p:cNvSpPr>
          <p:nvPr>
            <p:ph type="body" sz="quarter" idx="37" hasCustomPrompt="1"/>
          </p:nvPr>
        </p:nvSpPr>
        <p:spPr>
          <a:xfrm>
            <a:off x="5724128" y="3941092"/>
            <a:ext cx="3052679" cy="4191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nb-NO" dirty="0" smtClean="0"/>
              <a:t>Klikk for å sette inn ansvarlig</a:t>
            </a:r>
          </a:p>
        </p:txBody>
      </p:sp>
      <p:sp>
        <p:nvSpPr>
          <p:cNvPr id="33" name="Plassholder for tekst 19"/>
          <p:cNvSpPr>
            <a:spLocks noGrp="1"/>
          </p:cNvSpPr>
          <p:nvPr>
            <p:ph type="body" sz="quarter" idx="38" hasCustomPrompt="1"/>
          </p:nvPr>
        </p:nvSpPr>
        <p:spPr>
          <a:xfrm>
            <a:off x="5724128" y="2044855"/>
            <a:ext cx="3052679" cy="4191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nb-NO" dirty="0" smtClean="0"/>
              <a:t>Klikk for å sette inn ansvarlig</a:t>
            </a:r>
          </a:p>
        </p:txBody>
      </p:sp>
      <p:sp>
        <p:nvSpPr>
          <p:cNvPr id="34" name="Plassholder for tekst 19"/>
          <p:cNvSpPr>
            <a:spLocks noGrp="1"/>
          </p:cNvSpPr>
          <p:nvPr>
            <p:ph type="body" sz="quarter" idx="39" hasCustomPrompt="1"/>
          </p:nvPr>
        </p:nvSpPr>
        <p:spPr>
          <a:xfrm>
            <a:off x="5724128" y="2676934"/>
            <a:ext cx="3052679" cy="4191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nb-NO" dirty="0" smtClean="0"/>
              <a:t>Klikk for å sette inn ansvarlig</a:t>
            </a:r>
          </a:p>
        </p:txBody>
      </p:sp>
      <p:sp>
        <p:nvSpPr>
          <p:cNvPr id="35" name="Plassholder for tekst 19"/>
          <p:cNvSpPr>
            <a:spLocks noGrp="1"/>
          </p:cNvSpPr>
          <p:nvPr>
            <p:ph type="body" sz="quarter" idx="40" hasCustomPrompt="1"/>
          </p:nvPr>
        </p:nvSpPr>
        <p:spPr>
          <a:xfrm>
            <a:off x="5724128" y="3309013"/>
            <a:ext cx="3052679" cy="4191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nb-NO" dirty="0" smtClean="0"/>
              <a:t>Klikk for å sette inn ansvarlig</a:t>
            </a:r>
          </a:p>
        </p:txBody>
      </p:sp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8619" y="180975"/>
            <a:ext cx="8386763" cy="1083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b-NO" noProof="0" smtClean="0"/>
              <a:t>Klikk for å redigere tittelstil</a:t>
            </a:r>
            <a:endParaRPr lang="nn-NO" noProof="0" dirty="0" smtClean="0"/>
          </a:p>
        </p:txBody>
      </p:sp>
    </p:spTree>
    <p:extLst>
      <p:ext uri="{BB962C8B-B14F-4D97-AF65-F5344CB8AC3E}">
        <p14:creationId xmlns:p14="http://schemas.microsoft.com/office/powerpoint/2010/main" val="243110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kille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 userDrawn="1"/>
        </p:nvSpPr>
        <p:spPr>
          <a:xfrm>
            <a:off x="-1" y="0"/>
            <a:ext cx="9144001" cy="6858000"/>
          </a:xfrm>
          <a:prstGeom prst="rect">
            <a:avLst/>
          </a:prstGeom>
          <a:solidFill>
            <a:srgbClr val="C3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4" name="Tittel 1"/>
          <p:cNvSpPr>
            <a:spLocks noGrp="1"/>
          </p:cNvSpPr>
          <p:nvPr>
            <p:ph type="title" hasCustomPrompt="1"/>
          </p:nvPr>
        </p:nvSpPr>
        <p:spPr>
          <a:xfrm>
            <a:off x="837407" y="2016452"/>
            <a:ext cx="7469187" cy="1362075"/>
          </a:xfrm>
          <a:prstGeom prst="rect">
            <a:avLst/>
          </a:prstGeom>
          <a:noFill/>
        </p:spPr>
        <p:txBody>
          <a:bodyPr anchor="t">
            <a:normAutofit/>
          </a:bodyPr>
          <a:lstStyle>
            <a:lvl1pPr algn="l">
              <a:defRPr sz="2800" b="0" cap="all" baseline="0">
                <a:ln w="12700"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nb-NO" dirty="0" smtClean="0"/>
              <a:t>Klikk for å legge til </a:t>
            </a:r>
            <a:r>
              <a:rPr lang="nb-NO" dirty="0" err="1" smtClean="0"/>
              <a:t>ein</a:t>
            </a:r>
            <a:r>
              <a:rPr lang="nb-NO" dirty="0" smtClean="0"/>
              <a:t> tittel</a:t>
            </a:r>
            <a:endParaRPr lang="nb-NO" dirty="0"/>
          </a:p>
        </p:txBody>
      </p:sp>
      <p:sp>
        <p:nvSpPr>
          <p:cNvPr id="5" name="Plassholder for tekst 2"/>
          <p:cNvSpPr>
            <a:spLocks noGrp="1"/>
          </p:cNvSpPr>
          <p:nvPr>
            <p:ph type="body" idx="10" hasCustomPrompt="1"/>
          </p:nvPr>
        </p:nvSpPr>
        <p:spPr>
          <a:xfrm>
            <a:off x="837407" y="3725864"/>
            <a:ext cx="5484743" cy="1236662"/>
          </a:xfrm>
          <a:prstGeom prst="rect">
            <a:avLst/>
          </a:prstGeom>
          <a:noFill/>
        </p:spPr>
        <p:txBody>
          <a:bodyPr anchor="t">
            <a:normAutofit/>
          </a:bodyPr>
          <a:lstStyle>
            <a:lvl1pPr marL="0" indent="0">
              <a:buNone/>
              <a:defRPr sz="2000">
                <a:ln w="12700">
                  <a:noFill/>
                </a:ln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dirty="0" smtClean="0"/>
              <a:t>Klikk for å legge til </a:t>
            </a:r>
            <a:r>
              <a:rPr lang="nb-NO" dirty="0" err="1" smtClean="0"/>
              <a:t>ein</a:t>
            </a:r>
            <a:r>
              <a:rPr lang="nb-NO" dirty="0" smtClean="0"/>
              <a:t> undertittel</a:t>
            </a:r>
          </a:p>
        </p:txBody>
      </p:sp>
      <p:pic>
        <p:nvPicPr>
          <p:cNvPr id="6" name="Picture 8" descr="W:\DOKUMENT\Logo\2_hvit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749"/>
          <a:stretch/>
        </p:blipFill>
        <p:spPr bwMode="auto">
          <a:xfrm>
            <a:off x="4187032" y="5265737"/>
            <a:ext cx="3014662" cy="159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W:\DOKUMENT\Logo\1_hvit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023"/>
          <a:stretch/>
        </p:blipFill>
        <p:spPr bwMode="auto">
          <a:xfrm>
            <a:off x="5694363" y="3551237"/>
            <a:ext cx="2524125" cy="330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W:\DOKUMENT\Logo\2_hvit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18" b="73344"/>
          <a:stretch/>
        </p:blipFill>
        <p:spPr bwMode="auto">
          <a:xfrm>
            <a:off x="-2" y="5541962"/>
            <a:ext cx="1048545" cy="131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F:\F2823_KOM\Felles Filer\Rådgivingseksjonen\Profil og materiell\5. Profil og design\NAV profil\nav_logo\Til mal\nav_logo_Hvit_ubakgrunn [Converted]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538" y="593725"/>
            <a:ext cx="1383501" cy="87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W:\DOKUMENT\Logo\1_hvit.pn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084"/>
          <a:stretch/>
        </p:blipFill>
        <p:spPr bwMode="auto">
          <a:xfrm>
            <a:off x="-1519204" y="6170909"/>
            <a:ext cx="2524125" cy="68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5514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killeark med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smtClean="0"/>
              <a:t>Klikk ikonet for å legge til et bilde</a:t>
            </a:r>
            <a:endParaRPr lang="nb-NO" dirty="0"/>
          </a:p>
        </p:txBody>
      </p:sp>
      <p:sp>
        <p:nvSpPr>
          <p:cNvPr id="13" name="Tittel 1"/>
          <p:cNvSpPr>
            <a:spLocks noGrp="1"/>
          </p:cNvSpPr>
          <p:nvPr>
            <p:ph type="title" hasCustomPrompt="1"/>
          </p:nvPr>
        </p:nvSpPr>
        <p:spPr>
          <a:xfrm>
            <a:off x="837407" y="2016452"/>
            <a:ext cx="7469187" cy="1362075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anchor="t">
            <a:normAutofit/>
          </a:bodyPr>
          <a:lstStyle>
            <a:lvl1pPr algn="l">
              <a:defRPr sz="2800" b="0" cap="all">
                <a:ln w="12700">
                  <a:noFill/>
                </a:ln>
                <a:solidFill>
                  <a:srgbClr val="3E3832"/>
                </a:solidFill>
              </a:defRPr>
            </a:lvl1pPr>
          </a:lstStyle>
          <a:p>
            <a:r>
              <a:rPr lang="nb-NO" dirty="0" smtClean="0"/>
              <a:t>Klikk for å legge til </a:t>
            </a:r>
            <a:r>
              <a:rPr lang="nb-NO" dirty="0" err="1" smtClean="0"/>
              <a:t>ein</a:t>
            </a:r>
            <a:r>
              <a:rPr lang="nb-NO" dirty="0" smtClean="0"/>
              <a:t> tittel</a:t>
            </a:r>
            <a:endParaRPr lang="nb-NO" dirty="0"/>
          </a:p>
        </p:txBody>
      </p:sp>
      <p:sp>
        <p:nvSpPr>
          <p:cNvPr id="14" name="Plassholder for tekst 2"/>
          <p:cNvSpPr>
            <a:spLocks noGrp="1"/>
          </p:cNvSpPr>
          <p:nvPr>
            <p:ph type="body" idx="10" hasCustomPrompt="1"/>
          </p:nvPr>
        </p:nvSpPr>
        <p:spPr>
          <a:xfrm>
            <a:off x="837407" y="3725864"/>
            <a:ext cx="5484743" cy="1236662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anchor="t">
            <a:normAutofit/>
          </a:bodyPr>
          <a:lstStyle>
            <a:lvl1pPr marL="0" indent="0">
              <a:buNone/>
              <a:defRPr sz="2000" baseline="0">
                <a:ln w="12700">
                  <a:noFill/>
                </a:ln>
                <a:solidFill>
                  <a:srgbClr val="3E3832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dirty="0" smtClean="0"/>
              <a:t>Klikk for å legge til </a:t>
            </a:r>
            <a:r>
              <a:rPr lang="nb-NO" dirty="0" err="1" smtClean="0"/>
              <a:t>ein</a:t>
            </a:r>
            <a:r>
              <a:rPr lang="nb-NO" dirty="0" smtClean="0"/>
              <a:t> undertittel</a:t>
            </a:r>
          </a:p>
        </p:txBody>
      </p:sp>
    </p:spTree>
    <p:extLst>
      <p:ext uri="{BB962C8B-B14F-4D97-AF65-F5344CB8AC3E}">
        <p14:creationId xmlns:p14="http://schemas.microsoft.com/office/powerpoint/2010/main" val="1645150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W:\DOKUMENT\Logo\2.png"/>
          <p:cNvPicPr>
            <a:picLocks noChangeAspect="1" noChangeArrowheads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198" b="23104"/>
          <a:stretch/>
        </p:blipFill>
        <p:spPr bwMode="auto">
          <a:xfrm>
            <a:off x="8721457" y="6048072"/>
            <a:ext cx="422544" cy="80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W:\DOKUMENT\Logo\1.png"/>
          <p:cNvPicPr>
            <a:picLocks noChangeAspect="1" noChangeArrowheads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296"/>
          <a:stretch/>
        </p:blipFill>
        <p:spPr bwMode="auto">
          <a:xfrm>
            <a:off x="8339662" y="6434282"/>
            <a:ext cx="706438" cy="426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5763" y="1412776"/>
            <a:ext cx="8372475" cy="48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</a:p>
          <a:p>
            <a:pPr lvl="3"/>
            <a:endParaRPr lang="nb-NO" dirty="0" smtClean="0"/>
          </a:p>
        </p:txBody>
      </p:sp>
      <p:pic>
        <p:nvPicPr>
          <p:cNvPr id="11" name="Bild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04" y="6431900"/>
            <a:ext cx="451944" cy="285629"/>
          </a:xfrm>
          <a:prstGeom prst="rect">
            <a:avLst/>
          </a:prstGeom>
        </p:spPr>
      </p:pic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8619" y="180975"/>
            <a:ext cx="8386763" cy="1083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n-NO" noProof="0" dirty="0" smtClean="0"/>
              <a:t>Klikk for å legge til ein tittel</a:t>
            </a:r>
          </a:p>
        </p:txBody>
      </p:sp>
    </p:spTree>
    <p:extLst>
      <p:ext uri="{BB962C8B-B14F-4D97-AF65-F5344CB8AC3E}">
        <p14:creationId xmlns:p14="http://schemas.microsoft.com/office/powerpoint/2010/main" val="2800484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1" r:id="rId4"/>
    <p:sldLayoutId id="2147483652" r:id="rId5"/>
    <p:sldLayoutId id="2147483654" r:id="rId6"/>
    <p:sldLayoutId id="2147483656" r:id="rId7"/>
    <p:sldLayoutId id="2147483655" r:id="rId8"/>
    <p:sldLayoutId id="2147483653" r:id="rId9"/>
  </p:sldLayoutIdLst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C300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400" kern="1200">
          <a:solidFill>
            <a:srgbClr val="3E383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3E383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3E383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3E383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rgbClr val="3E383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b-NO" dirty="0" smtClean="0"/>
              <a:t>20.05.2019       Inger Jorun Årseth</a:t>
            </a:r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smtClean="0"/>
              <a:t>Barnefattigdom</a:t>
            </a:r>
            <a:endParaRPr lang="nb-NO" dirty="0"/>
          </a:p>
        </p:txBody>
      </p:sp>
      <p:sp>
        <p:nvSpPr>
          <p:cNvPr id="4" name="Plassholder for bilde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lassholder for tekst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b-NO" dirty="0" smtClean="0"/>
              <a:t>NAV Flora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68517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n-NO" dirty="0" smtClean="0"/>
              <a:t>Noreg har høg levestandar</a:t>
            </a:r>
          </a:p>
          <a:p>
            <a:endParaRPr lang="nn-NO" dirty="0" smtClean="0"/>
          </a:p>
          <a:p>
            <a:r>
              <a:rPr lang="nn-NO" dirty="0" smtClean="0"/>
              <a:t>Fattigdom her handlar ikkje om mangel på mat, kle og tak over hovudet</a:t>
            </a:r>
          </a:p>
          <a:p>
            <a:endParaRPr lang="nn-NO" dirty="0" smtClean="0"/>
          </a:p>
          <a:p>
            <a:r>
              <a:rPr lang="nn-NO" dirty="0" smtClean="0"/>
              <a:t>Men det å mangle moglegheit til å delta sosialt, på lik line med resten av samfunnet</a:t>
            </a:r>
          </a:p>
          <a:p>
            <a:endParaRPr lang="nn-NO" dirty="0" smtClean="0"/>
          </a:p>
          <a:p>
            <a:r>
              <a:rPr lang="nn-NO" dirty="0" smtClean="0"/>
              <a:t>Spesialt for barn er det viktig å ha relasjonar med andre barn- då må dei kunne delta på det alle andre barn er med på.</a:t>
            </a:r>
            <a:endParaRPr lang="nn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n-NO" dirty="0" smtClean="0"/>
              <a:t>Kva er barnefattigdom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3762097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n-NO" dirty="0" smtClean="0"/>
              <a:t>Tal barn som veks opp i hushald med ei samla inntekt som er lågare enn 60% av medianinntekta i Noreg.</a:t>
            </a:r>
          </a:p>
          <a:p>
            <a:endParaRPr lang="nn-NO" dirty="0" smtClean="0"/>
          </a:p>
          <a:p>
            <a:r>
              <a:rPr lang="nn-NO" dirty="0" smtClean="0"/>
              <a:t>Å vokse opp i ein familie med låg inntekt- ikkje sikkert det er det same som å vokse opp i fattigdom.</a:t>
            </a:r>
          </a:p>
          <a:p>
            <a:endParaRPr lang="nn-NO" dirty="0" smtClean="0"/>
          </a:p>
          <a:p>
            <a:r>
              <a:rPr lang="nn-NO" dirty="0" smtClean="0"/>
              <a:t>Bu- og levekostnadar varierer.</a:t>
            </a:r>
            <a:endParaRPr lang="nn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n-NO" dirty="0" smtClean="0"/>
              <a:t>Korleis reknar ein dette ut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4184396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Barn i </a:t>
            </a:r>
            <a:r>
              <a:rPr lang="nb-NO" dirty="0" err="1" smtClean="0"/>
              <a:t>hushald</a:t>
            </a:r>
            <a:r>
              <a:rPr lang="nb-NO" dirty="0" smtClean="0"/>
              <a:t> </a:t>
            </a:r>
            <a:r>
              <a:rPr lang="nb-NO" dirty="0" err="1" smtClean="0"/>
              <a:t>utan</a:t>
            </a:r>
            <a:r>
              <a:rPr lang="nb-NO" dirty="0" smtClean="0"/>
              <a:t> </a:t>
            </a:r>
            <a:r>
              <a:rPr lang="nb-NO" dirty="0" err="1" smtClean="0"/>
              <a:t>yrkestilknyting</a:t>
            </a:r>
            <a:endParaRPr lang="nb-NO" dirty="0" smtClean="0"/>
          </a:p>
          <a:p>
            <a:endParaRPr lang="nb-NO" dirty="0"/>
          </a:p>
          <a:p>
            <a:r>
              <a:rPr lang="nb-NO" dirty="0" smtClean="0"/>
              <a:t>Barn i </a:t>
            </a:r>
            <a:r>
              <a:rPr lang="nb-NO" dirty="0" err="1" smtClean="0"/>
              <a:t>hushald</a:t>
            </a:r>
            <a:r>
              <a:rPr lang="nb-NO" dirty="0" smtClean="0"/>
              <a:t> der </a:t>
            </a:r>
            <a:r>
              <a:rPr lang="nb-NO" dirty="0" err="1" smtClean="0"/>
              <a:t>hovudinntektstakar</a:t>
            </a:r>
            <a:r>
              <a:rPr lang="nb-NO" dirty="0" smtClean="0"/>
              <a:t> har låg utdanning</a:t>
            </a:r>
          </a:p>
          <a:p>
            <a:endParaRPr lang="nb-NO" dirty="0"/>
          </a:p>
          <a:p>
            <a:r>
              <a:rPr lang="nb-NO" dirty="0" smtClean="0"/>
              <a:t>Barn med </a:t>
            </a:r>
            <a:r>
              <a:rPr lang="nb-NO" dirty="0" err="1" smtClean="0"/>
              <a:t>einslege</a:t>
            </a:r>
            <a:r>
              <a:rPr lang="nb-NO" dirty="0" smtClean="0"/>
              <a:t> </a:t>
            </a:r>
            <a:r>
              <a:rPr lang="nb-NO" dirty="0" err="1" smtClean="0"/>
              <a:t>forsytarar</a:t>
            </a:r>
            <a:endParaRPr lang="nb-NO" dirty="0" smtClean="0"/>
          </a:p>
          <a:p>
            <a:endParaRPr lang="nb-NO" dirty="0" smtClean="0"/>
          </a:p>
          <a:p>
            <a:r>
              <a:rPr lang="nb-NO" dirty="0" smtClean="0"/>
              <a:t>Barn med </a:t>
            </a:r>
            <a:r>
              <a:rPr lang="nb-NO" dirty="0" err="1" smtClean="0"/>
              <a:t>innvandrarbakgrunn</a:t>
            </a:r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>
          <a:xfrm>
            <a:off x="378619" y="190500"/>
            <a:ext cx="8386763" cy="1083593"/>
          </a:xfrm>
        </p:spPr>
        <p:txBody>
          <a:bodyPr/>
          <a:lstStyle/>
          <a:p>
            <a:r>
              <a:rPr lang="nb-NO" dirty="0" smtClean="0"/>
              <a:t>Kva barn vert ramma av fattigdom-risiko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41340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nn-NO" dirty="0" smtClean="0"/>
              <a:t>Tal frå 2019</a:t>
            </a:r>
            <a:endParaRPr lang="nn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r>
              <a:rPr lang="nn-NO" dirty="0" err="1" smtClean="0"/>
              <a:t>Kostra</a:t>
            </a:r>
            <a:r>
              <a:rPr lang="nn-NO" dirty="0" smtClean="0"/>
              <a:t> tal 2018</a:t>
            </a:r>
            <a:endParaRPr lang="nn-NO" dirty="0"/>
          </a:p>
        </p:txBody>
      </p:sp>
      <p:sp>
        <p:nvSpPr>
          <p:cNvPr id="4" name="Plassholder for innhold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nn-NO" dirty="0" smtClean="0"/>
              <a:t>Tal mottakarar av sosialhjelp </a:t>
            </a:r>
            <a:r>
              <a:rPr lang="nn-NO" b="1" dirty="0" smtClean="0"/>
              <a:t>283</a:t>
            </a:r>
          </a:p>
          <a:p>
            <a:r>
              <a:rPr lang="nn-NO" dirty="0" smtClean="0"/>
              <a:t>Tal barn i familiar som </a:t>
            </a:r>
            <a:r>
              <a:rPr lang="nn-NO" dirty="0" err="1" smtClean="0"/>
              <a:t>mottek</a:t>
            </a:r>
            <a:r>
              <a:rPr lang="nn-NO" dirty="0" smtClean="0"/>
              <a:t> sosialhjelp </a:t>
            </a:r>
            <a:r>
              <a:rPr lang="nn-NO" b="1" dirty="0" smtClean="0"/>
              <a:t>201</a:t>
            </a:r>
            <a:endParaRPr lang="nn-NO" b="1" dirty="0"/>
          </a:p>
        </p:txBody>
      </p:sp>
      <p:sp>
        <p:nvSpPr>
          <p:cNvPr id="5" name="Plassholder for innhold 4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sv-SE" dirty="0"/>
              <a:t>I </a:t>
            </a:r>
            <a:r>
              <a:rPr lang="sv-SE" b="1" dirty="0"/>
              <a:t>mars</a:t>
            </a:r>
            <a:r>
              <a:rPr lang="sv-SE" dirty="0"/>
              <a:t> var det </a:t>
            </a:r>
            <a:r>
              <a:rPr lang="sv-SE" b="1" dirty="0"/>
              <a:t>31 mottakarar </a:t>
            </a:r>
            <a:r>
              <a:rPr lang="sv-SE" dirty="0"/>
              <a:t>med barn. Totalt tal barn </a:t>
            </a:r>
            <a:r>
              <a:rPr lang="sv-SE" b="1" dirty="0"/>
              <a:t>75</a:t>
            </a:r>
          </a:p>
          <a:p>
            <a:r>
              <a:rPr lang="sv-SE" dirty="0"/>
              <a:t>Busette flyktningar- </a:t>
            </a:r>
            <a:r>
              <a:rPr lang="sv-SE" b="1" dirty="0"/>
              <a:t>7 mottakarar </a:t>
            </a:r>
            <a:r>
              <a:rPr lang="sv-SE" dirty="0"/>
              <a:t>under 5 års butid, totalt </a:t>
            </a:r>
            <a:r>
              <a:rPr lang="sv-SE" b="1" dirty="0"/>
              <a:t>29</a:t>
            </a:r>
            <a:r>
              <a:rPr lang="sv-SE" dirty="0"/>
              <a:t> barn</a:t>
            </a:r>
          </a:p>
          <a:p>
            <a:endParaRPr lang="nb-NO" dirty="0"/>
          </a:p>
          <a:p>
            <a:r>
              <a:rPr lang="sv-SE" dirty="0"/>
              <a:t>I </a:t>
            </a:r>
            <a:r>
              <a:rPr lang="sv-SE" b="1" dirty="0"/>
              <a:t>april</a:t>
            </a:r>
            <a:r>
              <a:rPr lang="sv-SE" dirty="0"/>
              <a:t> var det </a:t>
            </a:r>
            <a:r>
              <a:rPr lang="sv-SE" b="1" dirty="0"/>
              <a:t>28  mottakarar </a:t>
            </a:r>
            <a:r>
              <a:rPr lang="sv-SE" dirty="0"/>
              <a:t>med barn. Totalt tal barn </a:t>
            </a:r>
            <a:r>
              <a:rPr lang="sv-SE" b="1" dirty="0"/>
              <a:t>72</a:t>
            </a:r>
          </a:p>
          <a:p>
            <a:r>
              <a:rPr lang="sv-SE" dirty="0"/>
              <a:t>Busette flyktningar- </a:t>
            </a:r>
            <a:r>
              <a:rPr lang="sv-SE" b="1" dirty="0"/>
              <a:t>7 mottakarar </a:t>
            </a:r>
            <a:r>
              <a:rPr lang="sv-SE" dirty="0"/>
              <a:t>under 5 års butid, tal barn </a:t>
            </a:r>
            <a:r>
              <a:rPr lang="sv-SE" b="1" dirty="0"/>
              <a:t>30</a:t>
            </a:r>
            <a:r>
              <a:rPr lang="sv-SE" dirty="0"/>
              <a:t> </a:t>
            </a:r>
          </a:p>
          <a:p>
            <a:endParaRPr lang="nn-NO" dirty="0"/>
          </a:p>
        </p:txBody>
      </p:sp>
      <p:sp>
        <p:nvSpPr>
          <p:cNvPr id="6" name="Tit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n-NO" dirty="0" smtClean="0"/>
              <a:t>Sosialhjelp og tal barn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1775806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n-NO" dirty="0" err="1" smtClean="0"/>
              <a:t>Overgangstønad</a:t>
            </a:r>
            <a:r>
              <a:rPr lang="nn-NO" dirty="0" smtClean="0"/>
              <a:t>- 2,25 </a:t>
            </a:r>
            <a:r>
              <a:rPr lang="nn-NO" dirty="0" err="1" smtClean="0"/>
              <a:t>ganger</a:t>
            </a:r>
            <a:r>
              <a:rPr lang="nn-NO" dirty="0" smtClean="0"/>
              <a:t> g</a:t>
            </a:r>
            <a:endParaRPr lang="nn-NO" dirty="0"/>
          </a:p>
          <a:p>
            <a:r>
              <a:rPr lang="nn-NO" dirty="0" smtClean="0"/>
              <a:t>Arbeidsavklaringspengar- etter inntekt før nedsett arbeidsevne</a:t>
            </a:r>
          </a:p>
          <a:p>
            <a:r>
              <a:rPr lang="nn-NO" dirty="0" smtClean="0"/>
              <a:t>Dagpengar- etter inntekt før ledigheit</a:t>
            </a:r>
            <a:endParaRPr lang="nn-NO" dirty="0"/>
          </a:p>
          <a:p>
            <a:r>
              <a:rPr lang="nn-NO" dirty="0" smtClean="0"/>
              <a:t>Sosialhjelp- nøktern standar, </a:t>
            </a:r>
            <a:r>
              <a:rPr lang="nn-NO" smtClean="0"/>
              <a:t>individuell vurdering</a:t>
            </a:r>
            <a:endParaRPr lang="nn-NO" dirty="0" smtClean="0"/>
          </a:p>
          <a:p>
            <a:endParaRPr lang="nn-NO" dirty="0"/>
          </a:p>
          <a:p>
            <a:r>
              <a:rPr lang="nn-NO" b="1" dirty="0" err="1" smtClean="0"/>
              <a:t>Inkluderingsdugnad</a:t>
            </a:r>
            <a:endParaRPr lang="nn-NO" b="1" dirty="0"/>
          </a:p>
          <a:p>
            <a:r>
              <a:rPr lang="nn-NO" dirty="0" smtClean="0"/>
              <a:t>Prioriterte grunner: ungdom, flyktningar og nedsett arbeidsevne</a:t>
            </a:r>
          </a:p>
          <a:p>
            <a:r>
              <a:rPr lang="nn-NO" dirty="0" smtClean="0"/>
              <a:t>Tiltak for å kome seg i arbeid</a:t>
            </a:r>
            <a:endParaRPr lang="nn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n-NO" dirty="0" smtClean="0"/>
              <a:t>Kva kan NAV gjere?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32939195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rgbClr val="3E3832"/>
      </a:dk1>
      <a:lt1>
        <a:srgbClr val="FFFFFF"/>
      </a:lt1>
      <a:dk2>
        <a:srgbClr val="C30000"/>
      </a:dk2>
      <a:lt2>
        <a:srgbClr val="878787"/>
      </a:lt2>
      <a:accent1>
        <a:srgbClr val="DADADA"/>
      </a:accent1>
      <a:accent2>
        <a:srgbClr val="EFEFEF"/>
      </a:accent2>
      <a:accent3>
        <a:srgbClr val="66CBEC"/>
      </a:accent3>
      <a:accent4>
        <a:srgbClr val="005B82"/>
      </a:accent4>
      <a:accent5>
        <a:srgbClr val="06893A"/>
      </a:accent5>
      <a:accent6>
        <a:srgbClr val="A2AD00"/>
      </a:accent6>
      <a:hlink>
        <a:srgbClr val="0000FF"/>
      </a:hlink>
      <a:folHlink>
        <a:srgbClr val="800080"/>
      </a:folHlink>
    </a:clrScheme>
    <a:fontScheme name="Office klassisk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AV-mal nynorsk (4.3).pptx" id="{98BA1E1F-3C66-491E-86F9-A42281D6C1AC}" vid="{2083985A-578A-490D-A3F4-01C8B09E50BF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NAV-mal nynorsk (4.3)</Template>
  <TotalTime>139</TotalTime>
  <Words>424</Words>
  <Application>Microsoft Office PowerPoint</Application>
  <PresentationFormat>Skjermfremvisning (4:3)</PresentationFormat>
  <Paragraphs>53</Paragraphs>
  <Slides>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7" baseType="lpstr">
      <vt:lpstr>Office-tema</vt:lpstr>
      <vt:lpstr>Barnefattigdom</vt:lpstr>
      <vt:lpstr>Kva er barnefattigdom</vt:lpstr>
      <vt:lpstr>Korleis reknar ein dette ut</vt:lpstr>
      <vt:lpstr>Kva barn vert ramma av fattigdom-risiko</vt:lpstr>
      <vt:lpstr>Sosialhjelp og tal barn</vt:lpstr>
      <vt:lpstr>Kva kan NAV gjere?</vt:lpstr>
    </vt:vector>
  </TitlesOfParts>
  <Company>NAV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Barnefattigdom</dc:title>
  <dc:creator>Årseth, Inger Jorun</dc:creator>
  <cp:lastModifiedBy>Nilsen Bente</cp:lastModifiedBy>
  <cp:revision>2</cp:revision>
  <dcterms:created xsi:type="dcterms:W3CDTF">2019-05-19T08:47:50Z</dcterms:created>
  <dcterms:modified xsi:type="dcterms:W3CDTF">2019-05-21T07:56:53Z</dcterms:modified>
</cp:coreProperties>
</file>