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2"/>
  </p:notesMasterIdLst>
  <p:sldIdLst>
    <p:sldId id="256" r:id="rId5"/>
    <p:sldId id="301" r:id="rId6"/>
    <p:sldId id="299" r:id="rId7"/>
    <p:sldId id="361" r:id="rId8"/>
    <p:sldId id="257" r:id="rId9"/>
    <p:sldId id="259" r:id="rId10"/>
    <p:sldId id="302" r:id="rId11"/>
    <p:sldId id="287" r:id="rId12"/>
    <p:sldId id="295" r:id="rId13"/>
    <p:sldId id="289" r:id="rId14"/>
    <p:sldId id="290" r:id="rId15"/>
    <p:sldId id="368" r:id="rId16"/>
    <p:sldId id="293" r:id="rId17"/>
    <p:sldId id="294" r:id="rId18"/>
    <p:sldId id="291" r:id="rId19"/>
    <p:sldId id="370" r:id="rId20"/>
    <p:sldId id="297" r:id="rId21"/>
  </p:sldIdLst>
  <p:sldSz cx="12192000" cy="6858000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B193A1-8DA9-4EC0-83AE-91B8A9597F98}" v="76" dt="2023-05-23T11:42:12.201"/>
    <p1510:client id="{57A63198-6580-49EF-A1EF-B629648126FE}" v="49" dt="2023-05-23T09:08:02.819"/>
    <p1510:client id="{5E77EEEE-48AF-4D8B-8309-70158BA27824}" v="10" dt="2023-04-04T14:08:57.001"/>
    <p1510:client id="{5FB67B61-0945-49B6-9343-1302A62E9FF4}" v="1" dt="2023-06-09T06:31:57.798"/>
    <p1510:client id="{64A269F9-23D9-4AA6-9459-80626383568F}" v="256" dt="2023-05-23T11:17:47.170"/>
    <p1510:client id="{869C6DFA-7B37-430F-90B7-9FFAC6E6606B}" v="72" dt="2023-04-04T14:02:16.921"/>
    <p1510:client id="{96AA51B3-15BA-4BB1-8561-1461795B5022}" v="8" dt="2023-05-22T10:26:59.647"/>
    <p1510:client id="{A9206422-DE27-4D97-AF81-7BC61720C0D7}" v="276" dt="2023-05-23T09:07:12.240"/>
    <p1510:client id="{C47204B4-A422-437A-9C47-F18BC521BB41}" v="70" dt="2023-04-04T14:12:42.380"/>
    <p1510:client id="{F475CBF3-CC55-42E8-BF0A-CA3F64A1D1A2}" v="3" dt="2023-05-23T09:38:27.394"/>
    <p1510:client id="{FA2778CB-EBC4-42B1-A9BE-E3AD63EE5A6A}" v="237" dt="2023-05-23T09:32:49.6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3C8C4A-B715-42E1-AE43-88C2ABD8C5D2}" type="datetimeFigureOut">
              <a:rPr lang="nb-NO" smtClean="0"/>
              <a:t>09.06.2023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9A0140-2652-4D84-846E-80FE85CB5ECB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4431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aldar for lysbilet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aldar for nota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aldar for lysbilet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9A0140-2652-4D84-846E-80FE85CB5ECB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35378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aldar for lysbilet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aldar for nota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aldar for lysbilet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9A0140-2652-4D84-846E-80FE85CB5ECB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640242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aldar for lysbilet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aldar for nota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aldar for lysbilet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C4ACE-8BA5-4BA5-96EC-FF7496D241A2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26526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64D9C4F-DFDD-2849-B1A7-6DDABBDC73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6E912A23-277A-A641-98B2-54EDEF54E6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A46AAC2-178C-C84E-8DE8-F373BD707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1EF7-A145-624E-9C20-992E8F9729C8}" type="datetimeFigureOut">
              <a:rPr lang="nb-NO" smtClean="0"/>
              <a:t>09.06.2023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61020FBC-904C-9243-80F7-AF01961CC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A24EAB16-F8DE-A44A-A86C-9CF5BA043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B2254-EE1C-AF41-8D7A-1688AA525DDD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94621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71D1A51-2FE6-6C4B-8A09-0C96E4B95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FDBD7372-70DB-0347-982C-72F126CAFF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8B924E2B-96A6-1949-B5F7-9F5B85E2B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1EF7-A145-624E-9C20-992E8F9729C8}" type="datetimeFigureOut">
              <a:rPr lang="nb-NO" smtClean="0"/>
              <a:t>09.06.2023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30F521D-884E-9742-9B65-CC133ABA6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6E92E730-87DA-6048-8C3C-3B5B0CA4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B2254-EE1C-AF41-8D7A-1688AA525DDD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82616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E4E38749-A1CF-AD4D-8884-4D2A7CC812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A0C580B3-AD8B-F049-92A1-ECFF66E719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1724BA28-D12E-594C-98B7-9E980233A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1EF7-A145-624E-9C20-992E8F9729C8}" type="datetimeFigureOut">
              <a:rPr lang="nb-NO" smtClean="0"/>
              <a:t>09.06.2023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46A5EB5D-BD55-A84E-BC7C-7CB99C26A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883C989-661F-9D4A-93EA-498ECA4BE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B2254-EE1C-AF41-8D7A-1688AA525DDD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48250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E4E36EC-1E3E-CE43-B1EA-EF8CA6130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62F9D389-4D54-0D46-94F7-B1C49D1619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0E9A633-558A-E645-93BC-F908789F7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1EF7-A145-624E-9C20-992E8F9729C8}" type="datetimeFigureOut">
              <a:rPr lang="nb-NO" smtClean="0"/>
              <a:t>09.06.2023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046E23F2-B4F3-BF40-8257-69EA62C1E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B0299A38-7694-B442-BF03-824589158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B2254-EE1C-AF41-8D7A-1688AA525DDD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73948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34DD770-C952-944F-A9F0-3237BC867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1EA8EF2E-F03E-9E40-B847-5D650D5773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12581C6B-7A5F-8848-8015-15652C295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1EF7-A145-624E-9C20-992E8F9729C8}" type="datetimeFigureOut">
              <a:rPr lang="nb-NO" smtClean="0"/>
              <a:t>09.06.2023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D715382A-CBDA-7F48-980D-D7AA604B8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55E8D26-762D-2D44-AEDD-9D1770689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B2254-EE1C-AF41-8D7A-1688AA525DDD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258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EA93E4C-53DA-8447-AA95-45382F2ED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A9EB582D-B910-9242-82B5-7CE7A597D1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E0EA2E9D-8E0F-224E-853E-F405880F82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215F7FF4-F656-B143-BA37-56DC849FF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1EF7-A145-624E-9C20-992E8F9729C8}" type="datetimeFigureOut">
              <a:rPr lang="nb-NO" smtClean="0"/>
              <a:t>09.06.2023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FF071BAA-393F-504B-AF1F-E11F70A9F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88637191-F1F2-C146-8491-F23440666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B2254-EE1C-AF41-8D7A-1688AA525DDD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78545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D3AB8A0-92A5-1847-9315-856916506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00ADA5B1-A52D-8C4B-924D-8B15FE397B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C38EB71B-5216-2143-8F44-C6843B5F73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2E60AAE9-3843-C545-BEC6-696C95FF32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0B7080F0-9A69-0E42-8116-E04D36E11D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C78F4D4F-D41D-A44F-8E18-E9FFAE607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1EF7-A145-624E-9C20-992E8F9729C8}" type="datetimeFigureOut">
              <a:rPr lang="nb-NO" smtClean="0"/>
              <a:t>09.06.2023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5F70E3F3-019A-E544-8551-462B0FDA7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F45F357F-0948-FE40-8CA4-78B773641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B2254-EE1C-AF41-8D7A-1688AA525DDD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36085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A093625-6C4B-734E-A63D-96BA87BCD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610D7531-0F47-B042-8442-A8DD14175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1EF7-A145-624E-9C20-992E8F9729C8}" type="datetimeFigureOut">
              <a:rPr lang="nb-NO" smtClean="0"/>
              <a:t>09.06.2023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3DA85151-3DB6-BB43-A057-C23E86BC9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33C71068-D19D-6C4E-8595-3988022FD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B2254-EE1C-AF41-8D7A-1688AA525DDD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5016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4E569296-A29A-4646-B095-1F69F1875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1EF7-A145-624E-9C20-992E8F9729C8}" type="datetimeFigureOut">
              <a:rPr lang="nb-NO" smtClean="0"/>
              <a:t>09.06.2023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3643C3AF-CC82-B842-B341-7BE2AAE85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40593A9E-EE51-1E44-AF25-79ACB50EB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B2254-EE1C-AF41-8D7A-1688AA525DDD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3574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28025E4-E483-BF48-9A79-2982FA6B4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8C2089F-2EDC-994B-A68A-81FBCB72E3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556D7366-0D23-7848-BB22-6D2E2EBC92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A4E6EEEB-7237-9D46-9ED2-737DCE5F4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1EF7-A145-624E-9C20-992E8F9729C8}" type="datetimeFigureOut">
              <a:rPr lang="nb-NO" smtClean="0"/>
              <a:t>09.06.2023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0A40C08D-3819-A742-BCDF-873231176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EA1D8DFF-B0AE-914A-86E1-3E0B01DFD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B2254-EE1C-AF41-8D7A-1688AA525DDD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04651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D82131C-DEAF-E148-9DAD-0F4DD8357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C26A779A-CC8B-4D43-8E5A-1D85BC2C46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62FE3138-9FFB-464C-A5F0-A556825852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221CD2F9-8113-F64E-B315-F5CBB5099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1EF7-A145-624E-9C20-992E8F9729C8}" type="datetimeFigureOut">
              <a:rPr lang="nb-NO" smtClean="0"/>
              <a:t>09.06.2023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A9DE7F2F-A65B-7F4A-B64A-8ABD6BF4C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A096D1EF-7138-8E4B-9A0F-29BFE93CF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B2254-EE1C-AF41-8D7A-1688AA525DDD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9393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72D2333B-C0A1-1749-ADCC-23A06BAD4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B6EA9BFF-BEAC-EA47-BB6B-48A7939DDD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AEEED9EF-1A6A-4D44-8743-7F9455093B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A1EF7-A145-624E-9C20-992E8F9729C8}" type="datetimeFigureOut">
              <a:rPr lang="nb-NO" smtClean="0"/>
              <a:t>09.06.2023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8B1E272-C1F6-F34C-82F8-F40917645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A0B02FB-3F7C-D14B-95DA-90835C995D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B2254-EE1C-AF41-8D7A-1688AA525DDD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31589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54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hyperlink" Target="https://pub.framsikt.net/plan/nyekinn/plan-a29e928e-e36a-4058-8f45-90172c4382e5-25446/#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ilde 15">
            <a:extLst>
              <a:ext uri="{FF2B5EF4-FFF2-40B4-BE49-F238E27FC236}">
                <a16:creationId xmlns:a16="http://schemas.microsoft.com/office/drawing/2014/main" id="{269C1EA3-EEDF-4546-93E4-535A308717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8126" y="0"/>
            <a:ext cx="12192000" cy="6858000"/>
          </a:xfrm>
          <a:prstGeom prst="rect">
            <a:avLst/>
          </a:prstGeom>
        </p:spPr>
      </p:pic>
      <p:sp>
        <p:nvSpPr>
          <p:cNvPr id="6" name="TekstSylinder 5">
            <a:extLst>
              <a:ext uri="{FF2B5EF4-FFF2-40B4-BE49-F238E27FC236}">
                <a16:creationId xmlns:a16="http://schemas.microsoft.com/office/drawing/2014/main" id="{D1BBC85B-8B51-6C45-845F-22CAF40DDAEA}"/>
              </a:ext>
            </a:extLst>
          </p:cNvPr>
          <p:cNvSpPr txBox="1"/>
          <p:nvPr/>
        </p:nvSpPr>
        <p:spPr>
          <a:xfrm>
            <a:off x="694592" y="1958856"/>
            <a:ext cx="7925625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b-NO" sz="2800" b="1">
                <a:solidFill>
                  <a:srgbClr val="002060"/>
                </a:solidFill>
                <a:latin typeface="Verdana"/>
                <a:ea typeface="Verdana"/>
                <a:cs typeface="Verdana" panose="020B0604030504040204" pitchFamily="34" charset="0"/>
              </a:rPr>
              <a:t>Rapport frivilligsentralane i Kinn 2022</a:t>
            </a:r>
            <a:endParaRPr lang="nb-NO" sz="2800" b="1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kstSylinder 6">
            <a:extLst>
              <a:ext uri="{FF2B5EF4-FFF2-40B4-BE49-F238E27FC236}">
                <a16:creationId xmlns:a16="http://schemas.microsoft.com/office/drawing/2014/main" id="{6139452C-75E6-F94E-B1C6-EF04615AD837}"/>
              </a:ext>
            </a:extLst>
          </p:cNvPr>
          <p:cNvSpPr txBox="1"/>
          <p:nvPr/>
        </p:nvSpPr>
        <p:spPr>
          <a:xfrm>
            <a:off x="694592" y="3148270"/>
            <a:ext cx="10738846" cy="31393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nb-NO" i="1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b-NO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b-NO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b-NO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b-NO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b-NO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b-NO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b-NO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b-NO">
                <a:solidFill>
                  <a:srgbClr val="002060"/>
                </a:solidFill>
                <a:latin typeface="Verdana"/>
                <a:ea typeface="Verdana"/>
                <a:cs typeface="Verdana" panose="020B0604030504040204" pitchFamily="34" charset="0"/>
              </a:rPr>
              <a:t>Siv Anett Kupen		- </a:t>
            </a:r>
            <a:r>
              <a:rPr lang="nb-NO" err="1">
                <a:solidFill>
                  <a:srgbClr val="002060"/>
                </a:solidFill>
                <a:latin typeface="Verdana"/>
                <a:ea typeface="Verdana"/>
                <a:cs typeface="Verdana" panose="020B0604030504040204" pitchFamily="34" charset="0"/>
              </a:rPr>
              <a:t>leiar</a:t>
            </a:r>
            <a:r>
              <a:rPr lang="nb-NO">
                <a:solidFill>
                  <a:srgbClr val="002060"/>
                </a:solidFill>
                <a:latin typeface="Verdana"/>
                <a:ea typeface="Verdana"/>
                <a:cs typeface="Verdana" panose="020B0604030504040204" pitchFamily="34" charset="0"/>
              </a:rPr>
              <a:t>, Vågsøy frivilligsentral</a:t>
            </a:r>
          </a:p>
          <a:p>
            <a:r>
              <a:rPr lang="nb-NO">
                <a:solidFill>
                  <a:srgbClr val="002060"/>
                </a:solidFill>
                <a:latin typeface="Verdana"/>
                <a:ea typeface="Verdana"/>
                <a:cs typeface="Verdana" panose="020B0604030504040204" pitchFamily="34" charset="0"/>
              </a:rPr>
              <a:t>Bente Nilsen 			- </a:t>
            </a:r>
            <a:r>
              <a:rPr lang="nb-NO" err="1">
                <a:solidFill>
                  <a:srgbClr val="002060"/>
                </a:solidFill>
                <a:latin typeface="Verdana"/>
                <a:ea typeface="Verdana"/>
                <a:cs typeface="Verdana" panose="020B0604030504040204" pitchFamily="34" charset="0"/>
              </a:rPr>
              <a:t>leiar</a:t>
            </a:r>
            <a:r>
              <a:rPr lang="nb-NO">
                <a:solidFill>
                  <a:srgbClr val="002060"/>
                </a:solidFill>
                <a:latin typeface="Verdana"/>
                <a:ea typeface="Verdana"/>
                <a:cs typeface="Verdana" panose="020B0604030504040204" pitchFamily="34" charset="0"/>
              </a:rPr>
              <a:t>, Florø frivilligsentral</a:t>
            </a:r>
          </a:p>
          <a:p>
            <a:endParaRPr lang="nb-NO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527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med ett avrundet hjørne 7">
            <a:extLst>
              <a:ext uri="{FF2B5EF4-FFF2-40B4-BE49-F238E27FC236}">
                <a16:creationId xmlns:a16="http://schemas.microsoft.com/office/drawing/2014/main" id="{BA7216B6-A176-8547-8BFA-CA280EED387E}"/>
              </a:ext>
            </a:extLst>
          </p:cNvPr>
          <p:cNvSpPr/>
          <p:nvPr/>
        </p:nvSpPr>
        <p:spPr>
          <a:xfrm rot="10800000">
            <a:off x="650240" y="0"/>
            <a:ext cx="11541760" cy="858280"/>
          </a:xfrm>
          <a:prstGeom prst="round1Rect">
            <a:avLst/>
          </a:prstGeom>
          <a:solidFill>
            <a:srgbClr val="0075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653A4DA6-1677-7349-B1A7-F9D0D57DE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80" y="185442"/>
            <a:ext cx="1838960" cy="521039"/>
          </a:xfrm>
          <a:prstGeom prst="rect">
            <a:avLst/>
          </a:prstGeom>
        </p:spPr>
      </p:pic>
      <p:sp>
        <p:nvSpPr>
          <p:cNvPr id="2" name="Rektangel 1"/>
          <p:cNvSpPr/>
          <p:nvPr/>
        </p:nvSpPr>
        <p:spPr>
          <a:xfrm>
            <a:off x="847371" y="1300194"/>
            <a:ext cx="6393372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n-NO"/>
              <a:t>Gode opplevingar for alle i oppveksten</a:t>
            </a:r>
          </a:p>
          <a:p>
            <a:endParaRPr lang="nn-NO"/>
          </a:p>
        </p:txBody>
      </p:sp>
      <p:sp>
        <p:nvSpPr>
          <p:cNvPr id="4" name="TekstSylinder 3"/>
          <p:cNvSpPr txBox="1"/>
          <p:nvPr/>
        </p:nvSpPr>
        <p:spPr>
          <a:xfrm>
            <a:off x="7005106" y="988106"/>
            <a:ext cx="4098323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nb-NO" sz="1400">
              <a:ea typeface="Calibri"/>
              <a:cs typeface="Calibri"/>
            </a:endParaRPr>
          </a:p>
          <a:p>
            <a:endParaRPr lang="nb-NO"/>
          </a:p>
        </p:txBody>
      </p:sp>
      <p:pic>
        <p:nvPicPr>
          <p:cNvPr id="6" name="Bilde 10" descr="Et bilde som inneholder diagram&#10;&#10;Automatisk generert beskrivelse">
            <a:extLst>
              <a:ext uri="{FF2B5EF4-FFF2-40B4-BE49-F238E27FC236}">
                <a16:creationId xmlns:a16="http://schemas.microsoft.com/office/drawing/2014/main" id="{4F0D1623-0955-5BE5-C841-E99CF9DC3B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5543" y="1391669"/>
            <a:ext cx="2743200" cy="3856948"/>
          </a:xfrm>
          <a:prstGeom prst="rect">
            <a:avLst/>
          </a:prstGeom>
        </p:spPr>
      </p:pic>
      <p:pic>
        <p:nvPicPr>
          <p:cNvPr id="11" name="Bilde 11" descr="Et bilde som inneholder person, gress, utendørs&#10;&#10;Automatisk generert beskrivelse">
            <a:extLst>
              <a:ext uri="{FF2B5EF4-FFF2-40B4-BE49-F238E27FC236}">
                <a16:creationId xmlns:a16="http://schemas.microsoft.com/office/drawing/2014/main" id="{28C6D6B8-2D0B-E629-1CF5-4BAF585B0D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036" y="2629395"/>
            <a:ext cx="2743200" cy="3657600"/>
          </a:xfrm>
          <a:prstGeom prst="rect">
            <a:avLst/>
          </a:prstGeom>
        </p:spPr>
      </p:pic>
      <p:pic>
        <p:nvPicPr>
          <p:cNvPr id="12" name="Bilde 12" descr="Et bilde som inneholder person, sitting, innendørs, jente&#10;&#10;Automatisk generert beskrivelse">
            <a:extLst>
              <a:ext uri="{FF2B5EF4-FFF2-40B4-BE49-F238E27FC236}">
                <a16:creationId xmlns:a16="http://schemas.microsoft.com/office/drawing/2014/main" id="{9B2337E0-7DA4-70B8-F79C-22B5651626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9803" y="1983161"/>
            <a:ext cx="2743200" cy="1822901"/>
          </a:xfrm>
          <a:prstGeom prst="rect">
            <a:avLst/>
          </a:prstGeom>
        </p:spPr>
      </p:pic>
      <p:pic>
        <p:nvPicPr>
          <p:cNvPr id="13" name="Bilde 13" descr="Et bilde som inneholder restaurant&#10;&#10;Automatisk generert beskrivelse">
            <a:extLst>
              <a:ext uri="{FF2B5EF4-FFF2-40B4-BE49-F238E27FC236}">
                <a16:creationId xmlns:a16="http://schemas.microsoft.com/office/drawing/2014/main" id="{0FAB69D7-6C3E-6E79-5B7F-CCF79BA157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60198" y="4110470"/>
            <a:ext cx="2169968" cy="2160072"/>
          </a:xfrm>
          <a:prstGeom prst="rect">
            <a:avLst/>
          </a:prstGeom>
        </p:spPr>
      </p:pic>
      <p:pic>
        <p:nvPicPr>
          <p:cNvPr id="14" name="Bilde 14" descr="Et bilde som inneholder konstruksjon, vann, utendørs, kuppel&#10;&#10;Automatisk generert beskrivelse">
            <a:extLst>
              <a:ext uri="{FF2B5EF4-FFF2-40B4-BE49-F238E27FC236}">
                <a16:creationId xmlns:a16="http://schemas.microsoft.com/office/drawing/2014/main" id="{085F27E6-6759-2025-5F82-E40A390CFF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4639" y="4110471"/>
            <a:ext cx="2140279" cy="2160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490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med ett avrundet hjørne 7">
            <a:extLst>
              <a:ext uri="{FF2B5EF4-FFF2-40B4-BE49-F238E27FC236}">
                <a16:creationId xmlns:a16="http://schemas.microsoft.com/office/drawing/2014/main" id="{BA7216B6-A176-8547-8BFA-CA280EED387E}"/>
              </a:ext>
            </a:extLst>
          </p:cNvPr>
          <p:cNvSpPr/>
          <p:nvPr/>
        </p:nvSpPr>
        <p:spPr>
          <a:xfrm rot="10800000">
            <a:off x="650240" y="0"/>
            <a:ext cx="11541760" cy="858280"/>
          </a:xfrm>
          <a:prstGeom prst="round1Rect">
            <a:avLst/>
          </a:prstGeom>
          <a:solidFill>
            <a:srgbClr val="0075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653A4DA6-1677-7349-B1A7-F9D0D57DE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80" y="185442"/>
            <a:ext cx="1838960" cy="521039"/>
          </a:xfrm>
          <a:prstGeom prst="rect">
            <a:avLst/>
          </a:prstGeom>
        </p:spPr>
      </p:pic>
      <p:sp>
        <p:nvSpPr>
          <p:cNvPr id="2" name="Rektangel 1"/>
          <p:cNvSpPr/>
          <p:nvPr/>
        </p:nvSpPr>
        <p:spPr>
          <a:xfrm>
            <a:off x="862739" y="1068368"/>
            <a:ext cx="6393372" cy="3693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n-NO"/>
              <a:t>Aktive og deltakande seniorar – LEV VEL og Leve heile livet</a:t>
            </a:r>
          </a:p>
        </p:txBody>
      </p:sp>
      <p:pic>
        <p:nvPicPr>
          <p:cNvPr id="11" name="Bilde 11" descr="Et bilde som inneholder person, bord, stol, spising&#10;&#10;Automatisk generert beskrivelse">
            <a:extLst>
              <a:ext uri="{FF2B5EF4-FFF2-40B4-BE49-F238E27FC236}">
                <a16:creationId xmlns:a16="http://schemas.microsoft.com/office/drawing/2014/main" id="{012CC27D-AE03-FA57-1AED-E10FA124BD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808777" y="2904311"/>
            <a:ext cx="4114800" cy="2120706"/>
          </a:xfrm>
          <a:prstGeom prst="rect">
            <a:avLst/>
          </a:prstGeom>
        </p:spPr>
      </p:pic>
      <p:pic>
        <p:nvPicPr>
          <p:cNvPr id="10" name="Bilde 11" descr="Et bilde som inneholder gress, person, utendørs, tre&#10;&#10;Automatisk generert beskrivelse">
            <a:extLst>
              <a:ext uri="{FF2B5EF4-FFF2-40B4-BE49-F238E27FC236}">
                <a16:creationId xmlns:a16="http://schemas.microsoft.com/office/drawing/2014/main" id="{5C93BDF5-8EA6-15CE-1C5E-C9AFB270D1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3659" y="4206840"/>
            <a:ext cx="3077110" cy="2305692"/>
          </a:xfrm>
          <a:prstGeom prst="rect">
            <a:avLst/>
          </a:prstGeom>
        </p:spPr>
      </p:pic>
      <p:pic>
        <p:nvPicPr>
          <p:cNvPr id="14" name="Bilde 14" descr="Et bilde som inneholder tekst&#10;&#10;Automatisk generert beskrivelse">
            <a:extLst>
              <a:ext uri="{FF2B5EF4-FFF2-40B4-BE49-F238E27FC236}">
                <a16:creationId xmlns:a16="http://schemas.microsoft.com/office/drawing/2014/main" id="{C22C116A-F97E-09B2-F0B9-EF1A551843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6252" y="4271587"/>
            <a:ext cx="2184756" cy="2184756"/>
          </a:xfrm>
          <a:prstGeom prst="rect">
            <a:avLst/>
          </a:prstGeom>
        </p:spPr>
      </p:pic>
      <p:pic>
        <p:nvPicPr>
          <p:cNvPr id="15" name="Bilde 15" descr="Et bilde som inneholder person, utendørs&#10;&#10;Automatisk generert beskrivelse">
            <a:extLst>
              <a:ext uri="{FF2B5EF4-FFF2-40B4-BE49-F238E27FC236}">
                <a16:creationId xmlns:a16="http://schemas.microsoft.com/office/drawing/2014/main" id="{89755973-5998-C9A1-6EF7-55038C5A4C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20363" y="1951341"/>
            <a:ext cx="1962150" cy="1962150"/>
          </a:xfrm>
          <a:prstGeom prst="rect">
            <a:avLst/>
          </a:prstGeom>
        </p:spPr>
      </p:pic>
      <p:pic>
        <p:nvPicPr>
          <p:cNvPr id="16" name="Bilde 16" descr="Et bilde som inneholder tekst, innendørs, bord, spisebord&#10;&#10;Automatisk generert beskrivelse">
            <a:extLst>
              <a:ext uri="{FF2B5EF4-FFF2-40B4-BE49-F238E27FC236}">
                <a16:creationId xmlns:a16="http://schemas.microsoft.com/office/drawing/2014/main" id="{CC221075-1FB2-3A67-4736-7F3B66DC2B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1539" y="1917650"/>
            <a:ext cx="2041318" cy="1991838"/>
          </a:xfrm>
          <a:prstGeom prst="rect">
            <a:avLst/>
          </a:prstGeom>
        </p:spPr>
      </p:pic>
      <p:pic>
        <p:nvPicPr>
          <p:cNvPr id="17" name="Bilde 17" descr="Et bilde som inneholder tekst, himmel, utendørs, vann&#10;&#10;Automatisk generert beskrivelse">
            <a:extLst>
              <a:ext uri="{FF2B5EF4-FFF2-40B4-BE49-F238E27FC236}">
                <a16:creationId xmlns:a16="http://schemas.microsoft.com/office/drawing/2014/main" id="{D06742FC-25AA-F843-7A71-A2604F34BC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70292" y="1531258"/>
            <a:ext cx="2193318" cy="211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4379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9D44F29-6681-3D17-8512-A37F9DD27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9860" y="1081207"/>
            <a:ext cx="3278809" cy="990600"/>
          </a:xfrm>
        </p:spPr>
        <p:txBody>
          <a:bodyPr>
            <a:normAutofit fontScale="90000"/>
          </a:bodyPr>
          <a:lstStyle/>
          <a:p>
            <a:r>
              <a:rPr lang="nb-NO"/>
              <a:t>Nokre tall frå 2022..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931E7C4-5DC1-084E-72FD-60564A57B5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9859" y="2317825"/>
            <a:ext cx="2888342" cy="3687613"/>
          </a:xfrm>
        </p:spPr>
        <p:txBody>
          <a:bodyPr vert="horz" lIns="68580" tIns="34290" rIns="68580" bIns="34290" rtlCol="0" anchor="t">
            <a:normAutofit fontScale="55000" lnSpcReduction="20000"/>
          </a:bodyPr>
          <a:lstStyle/>
          <a:p>
            <a:r>
              <a:rPr lang="nb-NO"/>
              <a:t>63 Symjeopplæring</a:t>
            </a:r>
          </a:p>
          <a:p>
            <a:r>
              <a:rPr lang="nb-NO"/>
              <a:t>205 Fritidserklæring</a:t>
            </a:r>
          </a:p>
          <a:p>
            <a:r>
              <a:rPr lang="nb-NO">
                <a:ea typeface="+mn-lt"/>
                <a:cs typeface="+mn-lt"/>
              </a:rPr>
              <a:t>60 Ferietilbod overnatting</a:t>
            </a:r>
          </a:p>
          <a:p>
            <a:r>
              <a:rPr lang="nb-NO"/>
              <a:t>275 Dagtilbod ferie 3-5 dagar</a:t>
            </a:r>
          </a:p>
          <a:p>
            <a:r>
              <a:rPr lang="nb-NO"/>
              <a:t>235+804 </a:t>
            </a:r>
            <a:r>
              <a:rPr lang="nb-NO" err="1"/>
              <a:t>Jamnlege</a:t>
            </a:r>
            <a:r>
              <a:rPr lang="nb-NO"/>
              <a:t> </a:t>
            </a:r>
            <a:r>
              <a:rPr lang="nb-NO" err="1"/>
              <a:t>møteplassar</a:t>
            </a:r>
            <a:endParaRPr lang="nb-NO"/>
          </a:p>
          <a:p>
            <a:r>
              <a:rPr lang="nb-NO" err="1"/>
              <a:t>Ca</a:t>
            </a:r>
            <a:r>
              <a:rPr lang="nb-NO"/>
              <a:t> 700 </a:t>
            </a:r>
            <a:r>
              <a:rPr lang="nb-NO" err="1"/>
              <a:t>stk</a:t>
            </a:r>
            <a:r>
              <a:rPr lang="nb-NO"/>
              <a:t> festivaler/dialogmøter mm</a:t>
            </a:r>
          </a:p>
          <a:p>
            <a:r>
              <a:rPr lang="nb-NO"/>
              <a:t>8 familiar – årskort symjekort</a:t>
            </a:r>
          </a:p>
          <a:p>
            <a:r>
              <a:rPr lang="nb-NO"/>
              <a:t>3075 – Gratis opne arrangement som t.d. kino, FN-dagen, Jul på kulturhuset, julafta, dagsturar osb.</a:t>
            </a:r>
          </a:p>
          <a:p>
            <a:r>
              <a:rPr lang="nb-NO"/>
              <a:t>Nær 5500 personer har benytta seg av tilbud i regi av frivilligsentralane i Kinn i 2022! </a:t>
            </a:r>
          </a:p>
        </p:txBody>
      </p:sp>
      <p:pic>
        <p:nvPicPr>
          <p:cNvPr id="7" name="Bilete 6" descr="Eit bilete som inneheld person, innandørs&#10;&#10;Automatisk generert skildring">
            <a:extLst>
              <a:ext uri="{FF2B5EF4-FFF2-40B4-BE49-F238E27FC236}">
                <a16:creationId xmlns:a16="http://schemas.microsoft.com/office/drawing/2014/main" id="{24386DD6-FDD1-0870-51AB-3BEFE294B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3438" y="1060514"/>
            <a:ext cx="1471613" cy="1471613"/>
          </a:xfrm>
          <a:prstGeom prst="rect">
            <a:avLst/>
          </a:prstGeom>
        </p:spPr>
      </p:pic>
      <p:pic>
        <p:nvPicPr>
          <p:cNvPr id="9" name="Bilete 8" descr="Eit bilete som inneheld utandørs, person, bakken, personar&#10;&#10;Automatisk generert skildring">
            <a:extLst>
              <a:ext uri="{FF2B5EF4-FFF2-40B4-BE49-F238E27FC236}">
                <a16:creationId xmlns:a16="http://schemas.microsoft.com/office/drawing/2014/main" id="{7258E35F-0FC1-5138-ACBA-A2F474CCFE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0195" y="2690019"/>
            <a:ext cx="1471613" cy="1471613"/>
          </a:xfrm>
          <a:prstGeom prst="rect">
            <a:avLst/>
          </a:prstGeom>
        </p:spPr>
      </p:pic>
      <p:pic>
        <p:nvPicPr>
          <p:cNvPr id="11" name="Bilete 10" descr="Eit bilete som inneheld himmel, fjell, utandørs, natur&#10;&#10;Automatisk generert skildring">
            <a:extLst>
              <a:ext uri="{FF2B5EF4-FFF2-40B4-BE49-F238E27FC236}">
                <a16:creationId xmlns:a16="http://schemas.microsoft.com/office/drawing/2014/main" id="{6F334EB5-B8CA-8113-D880-400FBB9EB1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0195" y="1081208"/>
            <a:ext cx="1471613" cy="1471613"/>
          </a:xfrm>
          <a:prstGeom prst="rect">
            <a:avLst/>
          </a:prstGeom>
        </p:spPr>
      </p:pic>
      <p:pic>
        <p:nvPicPr>
          <p:cNvPr id="13" name="Bilete 12" descr="Eit bilete som inneheld vatn, utandørs, innsjø, elv&#10;&#10;Automatisk generert skildring">
            <a:extLst>
              <a:ext uri="{FF2B5EF4-FFF2-40B4-BE49-F238E27FC236}">
                <a16:creationId xmlns:a16="http://schemas.microsoft.com/office/drawing/2014/main" id="{C1478CA3-F77E-34D8-54D9-42FDDCED03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1617" y="2690019"/>
            <a:ext cx="1471613" cy="1471613"/>
          </a:xfrm>
          <a:prstGeom prst="rect">
            <a:avLst/>
          </a:prstGeom>
        </p:spPr>
      </p:pic>
      <p:pic>
        <p:nvPicPr>
          <p:cNvPr id="18" name="Bilete 17" descr="Eit bilete som inneheld utandørs, gras, himmel, bakken&#10;&#10;Automatisk generert skildring">
            <a:extLst>
              <a:ext uri="{FF2B5EF4-FFF2-40B4-BE49-F238E27FC236}">
                <a16:creationId xmlns:a16="http://schemas.microsoft.com/office/drawing/2014/main" id="{DB208816-5B40-D958-B862-E81AC8FF0F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5547" y="4345385"/>
            <a:ext cx="1471613" cy="1471613"/>
          </a:xfrm>
          <a:prstGeom prst="rect">
            <a:avLst/>
          </a:prstGeom>
        </p:spPr>
      </p:pic>
      <p:pic>
        <p:nvPicPr>
          <p:cNvPr id="21" name="Bilete 20" descr="Eit bilete som inneheld gras, utandørs, fjell, natur&#10;&#10;Automatisk generert skildring">
            <a:extLst>
              <a:ext uri="{FF2B5EF4-FFF2-40B4-BE49-F238E27FC236}">
                <a16:creationId xmlns:a16="http://schemas.microsoft.com/office/drawing/2014/main" id="{D9E7F1EA-F40B-B9C0-8326-97E566F8B5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96789" y="4345385"/>
            <a:ext cx="1471613" cy="1471613"/>
          </a:xfrm>
          <a:prstGeom prst="rect">
            <a:avLst/>
          </a:prstGeom>
        </p:spPr>
      </p:pic>
      <p:sp>
        <p:nvSpPr>
          <p:cNvPr id="6" name="Rektangel med ett avrundet hjørne 7">
            <a:extLst>
              <a:ext uri="{FF2B5EF4-FFF2-40B4-BE49-F238E27FC236}">
                <a16:creationId xmlns:a16="http://schemas.microsoft.com/office/drawing/2014/main" id="{F37F505C-360C-7C14-FA0D-5B5CDCC2472A}"/>
              </a:ext>
            </a:extLst>
          </p:cNvPr>
          <p:cNvSpPr/>
          <p:nvPr/>
        </p:nvSpPr>
        <p:spPr>
          <a:xfrm rot="10800000">
            <a:off x="650240" y="0"/>
            <a:ext cx="11541760" cy="858280"/>
          </a:xfrm>
          <a:prstGeom prst="round1Rect">
            <a:avLst/>
          </a:prstGeom>
          <a:solidFill>
            <a:srgbClr val="0075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8" name="Bilde 7">
            <a:extLst>
              <a:ext uri="{FF2B5EF4-FFF2-40B4-BE49-F238E27FC236}">
                <a16:creationId xmlns:a16="http://schemas.microsoft.com/office/drawing/2014/main" id="{0F5AE227-28BB-1A8F-48A0-2A6A66BFF1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4880" y="185442"/>
            <a:ext cx="1838960" cy="52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54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med ett avrundet hjørne 9">
            <a:extLst>
              <a:ext uri="{FF2B5EF4-FFF2-40B4-BE49-F238E27FC236}">
                <a16:creationId xmlns:a16="http://schemas.microsoft.com/office/drawing/2014/main" id="{72816745-AB08-A643-B932-4E8D2B425445}"/>
              </a:ext>
            </a:extLst>
          </p:cNvPr>
          <p:cNvSpPr/>
          <p:nvPr/>
        </p:nvSpPr>
        <p:spPr>
          <a:xfrm rot="10800000">
            <a:off x="650240" y="0"/>
            <a:ext cx="11541760" cy="858280"/>
          </a:xfrm>
          <a:prstGeom prst="round1Rect">
            <a:avLst/>
          </a:prstGeom>
          <a:solidFill>
            <a:srgbClr val="0075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2D66351B-5D99-CF40-9B4B-54CF0D6E5CFB}"/>
              </a:ext>
            </a:extLst>
          </p:cNvPr>
          <p:cNvSpPr txBox="1"/>
          <p:nvPr/>
        </p:nvSpPr>
        <p:spPr>
          <a:xfrm>
            <a:off x="546792" y="2547609"/>
            <a:ext cx="5008565" cy="424731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nb-NO">
                <a:latin typeface="Calibri"/>
                <a:ea typeface="Verdana"/>
                <a:cs typeface="Calibri"/>
              </a:rPr>
              <a:t>Etter sjølve å ha tatt utdannelsen i 2020 har </a:t>
            </a:r>
            <a:r>
              <a:rPr lang="nb-NO" err="1">
                <a:latin typeface="Calibri"/>
                <a:ea typeface="Verdana"/>
                <a:cs typeface="Calibri"/>
              </a:rPr>
              <a:t>Frivilligsentralane</a:t>
            </a:r>
            <a:r>
              <a:rPr lang="nb-NO">
                <a:latin typeface="Calibri"/>
                <a:ea typeface="Verdana"/>
                <a:cs typeface="Calibri"/>
              </a:rPr>
              <a:t> i Kinn hatt innlegg på </a:t>
            </a:r>
            <a:r>
              <a:rPr lang="nb-NO" err="1">
                <a:latin typeface="Calibri"/>
                <a:ea typeface="Verdana"/>
                <a:cs typeface="Calibri"/>
              </a:rPr>
              <a:t>Verdighetsenteret</a:t>
            </a:r>
            <a:r>
              <a:rPr lang="nb-NO">
                <a:latin typeface="Calibri"/>
                <a:ea typeface="Verdana"/>
                <a:cs typeface="Calibri"/>
              </a:rPr>
              <a:t> si fagsamling for frivilligkoordinatorer i Oslo i oktober 2021.</a:t>
            </a:r>
            <a:endParaRPr lang="nb-NO">
              <a:ea typeface="Calibri" panose="020F0502020204030204"/>
              <a:cs typeface="Calibri" panose="020F0502020204030204"/>
            </a:endParaRPr>
          </a:p>
          <a:p>
            <a:endParaRPr lang="nb-NO">
              <a:latin typeface="Calibri"/>
              <a:ea typeface="Verdana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nb-NO">
                <a:latin typeface="Calibri"/>
                <a:ea typeface="Verdana"/>
                <a:cs typeface="Calibri"/>
              </a:rPr>
              <a:t>Og i 2021-2022 hadde vi innlegg for 4+3 kull på utdanninga av </a:t>
            </a:r>
            <a:r>
              <a:rPr lang="nb-NO" err="1">
                <a:latin typeface="Calibri"/>
                <a:ea typeface="Verdana"/>
                <a:cs typeface="Calibri"/>
              </a:rPr>
              <a:t>frivilligkoordinatorar</a:t>
            </a:r>
            <a:r>
              <a:rPr lang="nb-NO">
                <a:latin typeface="Calibri"/>
                <a:ea typeface="Verdana"/>
                <a:cs typeface="Calibri"/>
              </a:rPr>
              <a:t> i omsorg. </a:t>
            </a:r>
          </a:p>
          <a:p>
            <a:pPr marL="285750" indent="-285750">
              <a:buFont typeface="Arial"/>
              <a:buChar char="•"/>
            </a:pPr>
            <a:endParaRPr lang="nb-NO">
              <a:ea typeface="Verdana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nb-NO" err="1">
                <a:ea typeface="Verdana"/>
                <a:cs typeface="Calibri"/>
              </a:rPr>
              <a:t>Omdømejobbing</a:t>
            </a:r>
            <a:r>
              <a:rPr lang="nb-NO">
                <a:ea typeface="Verdana"/>
                <a:cs typeface="Calibri"/>
              </a:rPr>
              <a:t> i 2022:</a:t>
            </a:r>
          </a:p>
          <a:p>
            <a:pPr marL="742950" lvl="1" indent="-285750">
              <a:buFont typeface="Arial"/>
              <a:buChar char="•"/>
            </a:pPr>
            <a:r>
              <a:rPr lang="nb-NO" err="1">
                <a:ea typeface="Verdana"/>
                <a:cs typeface="Calibri"/>
              </a:rPr>
              <a:t>Arendalsveka</a:t>
            </a:r>
            <a:r>
              <a:rPr lang="nb-NO">
                <a:ea typeface="Verdana"/>
                <a:cs typeface="Calibri"/>
              </a:rPr>
              <a:t> med innlegg om Leve heile livet. </a:t>
            </a:r>
          </a:p>
          <a:p>
            <a:pPr marL="742950" lvl="1" indent="-285750">
              <a:buFont typeface="Arial"/>
              <a:buChar char="•"/>
            </a:pPr>
            <a:r>
              <a:rPr lang="nb-NO">
                <a:ea typeface="+mn-lt"/>
                <a:cs typeface="+mn-lt"/>
              </a:rPr>
              <a:t>Frivillighet Norge si nasjonale </a:t>
            </a:r>
            <a:r>
              <a:rPr lang="nb-NO" err="1">
                <a:ea typeface="+mn-lt"/>
                <a:cs typeface="+mn-lt"/>
              </a:rPr>
              <a:t>innspelsgruppe</a:t>
            </a:r>
            <a:r>
              <a:rPr lang="nb-NO">
                <a:ea typeface="+mn-lt"/>
                <a:cs typeface="+mn-lt"/>
              </a:rPr>
              <a:t> som vil komme med </a:t>
            </a:r>
            <a:r>
              <a:rPr lang="nb-NO" err="1">
                <a:ea typeface="+mn-lt"/>
                <a:cs typeface="+mn-lt"/>
              </a:rPr>
              <a:t>ein</a:t>
            </a:r>
            <a:r>
              <a:rPr lang="nb-NO">
                <a:ea typeface="+mn-lt"/>
                <a:cs typeface="+mn-lt"/>
              </a:rPr>
              <a:t> </a:t>
            </a:r>
            <a:r>
              <a:rPr lang="nb-NO" err="1">
                <a:ea typeface="+mn-lt"/>
                <a:cs typeface="+mn-lt"/>
              </a:rPr>
              <a:t>veiledar</a:t>
            </a:r>
            <a:r>
              <a:rPr lang="nb-NO">
                <a:ea typeface="+mn-lt"/>
                <a:cs typeface="+mn-lt"/>
              </a:rPr>
              <a:t> til </a:t>
            </a:r>
            <a:r>
              <a:rPr lang="nb-NO" err="1">
                <a:ea typeface="+mn-lt"/>
                <a:cs typeface="+mn-lt"/>
              </a:rPr>
              <a:t>kommunane</a:t>
            </a:r>
            <a:r>
              <a:rPr lang="nb-NO">
                <a:ea typeface="+mn-lt"/>
                <a:cs typeface="+mn-lt"/>
              </a:rPr>
              <a:t> om lokal frivillighetspolitikk.</a:t>
            </a:r>
            <a:endParaRPr lang="nb-NO">
              <a:ea typeface="Verdana"/>
              <a:cs typeface="Calibri"/>
            </a:endParaRPr>
          </a:p>
        </p:txBody>
      </p:sp>
      <p:pic>
        <p:nvPicPr>
          <p:cNvPr id="11" name="Bilde 10">
            <a:extLst>
              <a:ext uri="{FF2B5EF4-FFF2-40B4-BE49-F238E27FC236}">
                <a16:creationId xmlns:a16="http://schemas.microsoft.com/office/drawing/2014/main" id="{A1C5EBB8-77B1-E043-ACC6-3AAB12A215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80" y="185442"/>
            <a:ext cx="1838960" cy="521039"/>
          </a:xfrm>
          <a:prstGeom prst="rect">
            <a:avLst/>
          </a:prstGeom>
        </p:spPr>
      </p:pic>
      <p:sp>
        <p:nvSpPr>
          <p:cNvPr id="3" name="TekstSylinder 2">
            <a:extLst>
              <a:ext uri="{FF2B5EF4-FFF2-40B4-BE49-F238E27FC236}">
                <a16:creationId xmlns:a16="http://schemas.microsoft.com/office/drawing/2014/main" id="{40EDA217-A545-BE0D-57B0-B18547B62BD5}"/>
              </a:ext>
            </a:extLst>
          </p:cNvPr>
          <p:cNvSpPr txBox="1"/>
          <p:nvPr/>
        </p:nvSpPr>
        <p:spPr>
          <a:xfrm>
            <a:off x="572477" y="1422400"/>
            <a:ext cx="8809891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b-NO" sz="2800" b="1" err="1">
                <a:latin typeface="Verdana"/>
                <a:ea typeface="Calibri"/>
                <a:cs typeface="Calibri"/>
              </a:rPr>
              <a:t>Frivilligsentralane</a:t>
            </a:r>
            <a:r>
              <a:rPr lang="nb-NO" sz="2800" b="1">
                <a:latin typeface="Verdana"/>
                <a:ea typeface="Calibri"/>
                <a:cs typeface="Calibri"/>
              </a:rPr>
              <a:t> </a:t>
            </a:r>
            <a:r>
              <a:rPr lang="nb-NO" sz="2800" b="1" err="1">
                <a:latin typeface="Verdana"/>
                <a:ea typeface="Calibri"/>
                <a:cs typeface="Calibri"/>
              </a:rPr>
              <a:t>bidreg</a:t>
            </a:r>
            <a:r>
              <a:rPr lang="nb-NO" sz="2800" b="1">
                <a:latin typeface="Verdana"/>
                <a:ea typeface="Calibri"/>
                <a:cs typeface="Calibri"/>
              </a:rPr>
              <a:t> til utdannelsen av frivilligkoordinatorer. </a:t>
            </a:r>
            <a:r>
              <a:rPr lang="nb-NO" sz="2800" b="1" err="1">
                <a:latin typeface="Verdana"/>
                <a:ea typeface="Calibri"/>
                <a:cs typeface="Calibri"/>
              </a:rPr>
              <a:t>Omdøme</a:t>
            </a:r>
            <a:r>
              <a:rPr lang="nb-NO" sz="2800" b="1">
                <a:latin typeface="Verdana"/>
                <a:ea typeface="Calibri"/>
                <a:cs typeface="Calibri"/>
              </a:rPr>
              <a:t>! </a:t>
            </a:r>
          </a:p>
        </p:txBody>
      </p:sp>
      <p:pic>
        <p:nvPicPr>
          <p:cNvPr id="4" name="Bilde 4" descr="Et bilde som inneholder tekst, person, stående, personer&#10;&#10;Automatisk generert beskrivelse">
            <a:extLst>
              <a:ext uri="{FF2B5EF4-FFF2-40B4-BE49-F238E27FC236}">
                <a16:creationId xmlns:a16="http://schemas.microsoft.com/office/drawing/2014/main" id="{DB22029B-5E3A-A643-EE5F-9C3AF649DD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7121" y="2716517"/>
            <a:ext cx="4524154" cy="2497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564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med ett avrundet hjørne 7">
            <a:extLst>
              <a:ext uri="{FF2B5EF4-FFF2-40B4-BE49-F238E27FC236}">
                <a16:creationId xmlns:a16="http://schemas.microsoft.com/office/drawing/2014/main" id="{BA7216B6-A176-8547-8BFA-CA280EED387E}"/>
              </a:ext>
            </a:extLst>
          </p:cNvPr>
          <p:cNvSpPr/>
          <p:nvPr/>
        </p:nvSpPr>
        <p:spPr>
          <a:xfrm rot="10800000">
            <a:off x="650240" y="0"/>
            <a:ext cx="11541760" cy="858280"/>
          </a:xfrm>
          <a:prstGeom prst="round1Rect">
            <a:avLst/>
          </a:prstGeom>
          <a:solidFill>
            <a:srgbClr val="0075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653A4DA6-1677-7349-B1A7-F9D0D57DE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80" y="185442"/>
            <a:ext cx="1838960" cy="521039"/>
          </a:xfrm>
          <a:prstGeom prst="rect">
            <a:avLst/>
          </a:prstGeom>
        </p:spPr>
      </p:pic>
      <p:sp>
        <p:nvSpPr>
          <p:cNvPr id="2" name="Rektangel 1"/>
          <p:cNvSpPr/>
          <p:nvPr/>
        </p:nvSpPr>
        <p:spPr>
          <a:xfrm>
            <a:off x="862739" y="1068368"/>
            <a:ext cx="6393372" cy="3693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n-NO">
                <a:ea typeface="Calibri"/>
                <a:cs typeface="Calibri"/>
              </a:rPr>
              <a:t>Omdømme og marknadstrategi</a:t>
            </a:r>
            <a:endParaRPr lang="nn-NO"/>
          </a:p>
        </p:txBody>
      </p:sp>
      <p:sp>
        <p:nvSpPr>
          <p:cNvPr id="10" name="TekstSylinder 9">
            <a:extLst>
              <a:ext uri="{FF2B5EF4-FFF2-40B4-BE49-F238E27FC236}">
                <a16:creationId xmlns:a16="http://schemas.microsoft.com/office/drawing/2014/main" id="{28F0463D-5FD1-625B-351B-2B398DD555C0}"/>
              </a:ext>
            </a:extLst>
          </p:cNvPr>
          <p:cNvSpPr txBox="1"/>
          <p:nvPr/>
        </p:nvSpPr>
        <p:spPr>
          <a:xfrm>
            <a:off x="4422775" y="6208713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nb-NO">
              <a:cs typeface="Calibri"/>
            </a:endParaRPr>
          </a:p>
        </p:txBody>
      </p:sp>
      <p:pic>
        <p:nvPicPr>
          <p:cNvPr id="4" name="Bilde 5" descr="Et bilde som inneholder person, måltid&#10;&#10;Automatisk generert beskrivelse">
            <a:extLst>
              <a:ext uri="{FF2B5EF4-FFF2-40B4-BE49-F238E27FC236}">
                <a16:creationId xmlns:a16="http://schemas.microsoft.com/office/drawing/2014/main" id="{A3B9139B-1A4D-2077-22F1-AFFEC95F11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466" y="1617432"/>
            <a:ext cx="2314146" cy="2313182"/>
          </a:xfrm>
          <a:prstGeom prst="rect">
            <a:avLst/>
          </a:prstGeom>
        </p:spPr>
      </p:pic>
      <p:pic>
        <p:nvPicPr>
          <p:cNvPr id="12" name="Bilde 12" descr="Et bilde som inneholder gress, person, utendørs, stående&#10;&#10;Automatisk generert beskrivelse">
            <a:extLst>
              <a:ext uri="{FF2B5EF4-FFF2-40B4-BE49-F238E27FC236}">
                <a16:creationId xmlns:a16="http://schemas.microsoft.com/office/drawing/2014/main" id="{4712D96D-6357-5CCB-B11E-2D30FA0ECC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0355" y="1771436"/>
            <a:ext cx="2743200" cy="3657600"/>
          </a:xfrm>
          <a:prstGeom prst="rect">
            <a:avLst/>
          </a:prstGeom>
        </p:spPr>
      </p:pic>
      <p:pic>
        <p:nvPicPr>
          <p:cNvPr id="3" name="Bilde 4" descr="Et bilde som inneholder person, scene, scenebilde, folk&#10;&#10;Automatisk generert beskrivelse">
            <a:extLst>
              <a:ext uri="{FF2B5EF4-FFF2-40B4-BE49-F238E27FC236}">
                <a16:creationId xmlns:a16="http://schemas.microsoft.com/office/drawing/2014/main" id="{0D556910-F098-988B-50CF-032AD4F9EE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8512" y="1364323"/>
            <a:ext cx="2743200" cy="2057400"/>
          </a:xfrm>
          <a:prstGeom prst="rect">
            <a:avLst/>
          </a:prstGeom>
        </p:spPr>
      </p:pic>
      <p:pic>
        <p:nvPicPr>
          <p:cNvPr id="5" name="Bilde 5" descr="Et bilde som inneholder utendørs, grunn&#10;&#10;Automatisk generert beskrivelse">
            <a:extLst>
              <a:ext uri="{FF2B5EF4-FFF2-40B4-BE49-F238E27FC236}">
                <a16:creationId xmlns:a16="http://schemas.microsoft.com/office/drawing/2014/main" id="{B0D2562E-41A9-985B-95E1-A599AFDDD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569" y="4146907"/>
            <a:ext cx="2931559" cy="2202950"/>
          </a:xfrm>
          <a:prstGeom prst="rect">
            <a:avLst/>
          </a:prstGeom>
        </p:spPr>
      </p:pic>
      <p:pic>
        <p:nvPicPr>
          <p:cNvPr id="6" name="Bilde 10" descr="Et bilde som inneholder tekst, avis, skjermbilde&#10;&#10;Automatisk generert beskrivelse">
            <a:extLst>
              <a:ext uri="{FF2B5EF4-FFF2-40B4-BE49-F238E27FC236}">
                <a16:creationId xmlns:a16="http://schemas.microsoft.com/office/drawing/2014/main" id="{1F914E2D-C26E-65FE-7A31-9B9A62C7E2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42963" y="4117557"/>
            <a:ext cx="2931559" cy="2518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8040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med ett avrundet hjørne 7">
            <a:extLst>
              <a:ext uri="{FF2B5EF4-FFF2-40B4-BE49-F238E27FC236}">
                <a16:creationId xmlns:a16="http://schemas.microsoft.com/office/drawing/2014/main" id="{BA7216B6-A176-8547-8BFA-CA280EED387E}"/>
              </a:ext>
            </a:extLst>
          </p:cNvPr>
          <p:cNvSpPr/>
          <p:nvPr/>
        </p:nvSpPr>
        <p:spPr>
          <a:xfrm rot="10800000">
            <a:off x="650240" y="0"/>
            <a:ext cx="11541760" cy="858280"/>
          </a:xfrm>
          <a:prstGeom prst="round1Rect">
            <a:avLst/>
          </a:prstGeom>
          <a:solidFill>
            <a:srgbClr val="0075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653A4DA6-1677-7349-B1A7-F9D0D57DE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80" y="185442"/>
            <a:ext cx="1838960" cy="521039"/>
          </a:xfrm>
          <a:prstGeom prst="rect">
            <a:avLst/>
          </a:prstGeom>
        </p:spPr>
      </p:pic>
      <p:sp>
        <p:nvSpPr>
          <p:cNvPr id="2" name="Rektangel 1"/>
          <p:cNvSpPr/>
          <p:nvPr/>
        </p:nvSpPr>
        <p:spPr>
          <a:xfrm>
            <a:off x="862739" y="1068368"/>
            <a:ext cx="6393372" cy="3693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n-NO"/>
              <a:t>Omdømme og marknadstrategi</a:t>
            </a:r>
          </a:p>
        </p:txBody>
      </p:sp>
      <p:pic>
        <p:nvPicPr>
          <p:cNvPr id="10" name="Bilde 11" descr="Et bilde som inneholder tekst, utklipp&#10;&#10;Automatisk generert beskrivelse">
            <a:extLst>
              <a:ext uri="{FF2B5EF4-FFF2-40B4-BE49-F238E27FC236}">
                <a16:creationId xmlns:a16="http://schemas.microsoft.com/office/drawing/2014/main" id="{52840C2C-DC1C-3DED-94FF-8BE7EE175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005" y="1685537"/>
            <a:ext cx="496468" cy="465366"/>
          </a:xfrm>
          <a:prstGeom prst="rect">
            <a:avLst/>
          </a:prstGeom>
        </p:spPr>
      </p:pic>
      <p:pic>
        <p:nvPicPr>
          <p:cNvPr id="21" name="Bilde 11" descr="Et bilde som inneholder tekst, utklipp&#10;&#10;Automatisk generert beskrivelse">
            <a:extLst>
              <a:ext uri="{FF2B5EF4-FFF2-40B4-BE49-F238E27FC236}">
                <a16:creationId xmlns:a16="http://schemas.microsoft.com/office/drawing/2014/main" id="{AF9EC896-FC1B-2B9B-9F1A-19EE3A917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412" y="3943553"/>
            <a:ext cx="496468" cy="480917"/>
          </a:xfrm>
          <a:prstGeom prst="rect">
            <a:avLst/>
          </a:prstGeom>
        </p:spPr>
      </p:pic>
      <p:pic>
        <p:nvPicPr>
          <p:cNvPr id="16" name="Bilde 15" descr="Et bilde som inneholder tekst, innendørs, skjermbilde&#10;&#10;Automatisk generert beskrivelse">
            <a:extLst>
              <a:ext uri="{FF2B5EF4-FFF2-40B4-BE49-F238E27FC236}">
                <a16:creationId xmlns:a16="http://schemas.microsoft.com/office/drawing/2014/main" id="{8E69557A-C8EA-367D-E8BB-A185C985A3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8285" y="2962657"/>
            <a:ext cx="4338191" cy="3709901"/>
          </a:xfrm>
          <a:prstGeom prst="rect">
            <a:avLst/>
          </a:prstGeom>
        </p:spPr>
      </p:pic>
      <p:pic>
        <p:nvPicPr>
          <p:cNvPr id="18" name="Bilde 17" descr="Et bilde som inneholder tekst&#10;&#10;Automatisk generert beskrivelse">
            <a:extLst>
              <a:ext uri="{FF2B5EF4-FFF2-40B4-BE49-F238E27FC236}">
                <a16:creationId xmlns:a16="http://schemas.microsoft.com/office/drawing/2014/main" id="{D47A3891-F31F-F6F1-15D0-B7C8949525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9430" y="97975"/>
            <a:ext cx="2884660" cy="2679450"/>
          </a:xfrm>
          <a:prstGeom prst="rect">
            <a:avLst/>
          </a:prstGeom>
        </p:spPr>
      </p:pic>
      <p:pic>
        <p:nvPicPr>
          <p:cNvPr id="22" name="Bilde 21" descr="Et bilde som inneholder tekst, avis, skjermbilde&#10;&#10;Automatisk generert beskrivelse">
            <a:extLst>
              <a:ext uri="{FF2B5EF4-FFF2-40B4-BE49-F238E27FC236}">
                <a16:creationId xmlns:a16="http://schemas.microsoft.com/office/drawing/2014/main" id="{3548F936-0EB6-1FD7-E5A8-68E18F201A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4880" y="3836440"/>
            <a:ext cx="2238227" cy="2340158"/>
          </a:xfrm>
          <a:prstGeom prst="rect">
            <a:avLst/>
          </a:prstGeom>
        </p:spPr>
      </p:pic>
      <p:pic>
        <p:nvPicPr>
          <p:cNvPr id="26" name="Bilde 25">
            <a:extLst>
              <a:ext uri="{FF2B5EF4-FFF2-40B4-BE49-F238E27FC236}">
                <a16:creationId xmlns:a16="http://schemas.microsoft.com/office/drawing/2014/main" id="{920F677C-D811-708F-D096-6FF33BB1FE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4729" y="1437700"/>
            <a:ext cx="2024542" cy="2166500"/>
          </a:xfrm>
          <a:prstGeom prst="rect">
            <a:avLst/>
          </a:prstGeom>
        </p:spPr>
      </p:pic>
      <p:pic>
        <p:nvPicPr>
          <p:cNvPr id="28" name="Bilde 27" descr="Et bilde som inneholder tekst, avis&#10;&#10;Automatisk generert beskrivelse">
            <a:extLst>
              <a:ext uri="{FF2B5EF4-FFF2-40B4-BE49-F238E27FC236}">
                <a16:creationId xmlns:a16="http://schemas.microsoft.com/office/drawing/2014/main" id="{BBD80B20-9681-965B-396C-9F8500E5040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8256" y="38323"/>
            <a:ext cx="2568755" cy="3705807"/>
          </a:xfrm>
          <a:prstGeom prst="rect">
            <a:avLst/>
          </a:prstGeom>
        </p:spPr>
      </p:pic>
      <p:pic>
        <p:nvPicPr>
          <p:cNvPr id="30" name="Bilde 29">
            <a:extLst>
              <a:ext uri="{FF2B5EF4-FFF2-40B4-BE49-F238E27FC236}">
                <a16:creationId xmlns:a16="http://schemas.microsoft.com/office/drawing/2014/main" id="{2BE8C6D9-2B8A-4E3F-C387-E343AB5286D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07753" y="3836440"/>
            <a:ext cx="3499258" cy="2749664"/>
          </a:xfrm>
          <a:prstGeom prst="rect">
            <a:avLst/>
          </a:prstGeom>
        </p:spPr>
      </p:pic>
      <p:pic>
        <p:nvPicPr>
          <p:cNvPr id="19" name="Bilde 11" descr="Et bilde som inneholder tekst, utklipp&#10;&#10;Automatisk generert beskrivelse">
            <a:extLst>
              <a:ext uri="{FF2B5EF4-FFF2-40B4-BE49-F238E27FC236}">
                <a16:creationId xmlns:a16="http://schemas.microsoft.com/office/drawing/2014/main" id="{07C98F0F-8FD4-BA6F-4948-D5D6337D3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9482" y="97975"/>
            <a:ext cx="527570" cy="550896"/>
          </a:xfrm>
          <a:prstGeom prst="rect">
            <a:avLst/>
          </a:prstGeom>
        </p:spPr>
      </p:pic>
      <p:pic>
        <p:nvPicPr>
          <p:cNvPr id="4" name="Bilde 11" descr="Et bilde som inneholder tekst, utklipp&#10;&#10;Automatisk generert beskrivelse">
            <a:extLst>
              <a:ext uri="{FF2B5EF4-FFF2-40B4-BE49-F238E27FC236}">
                <a16:creationId xmlns:a16="http://schemas.microsoft.com/office/drawing/2014/main" id="{6E439CBC-BBAA-89D9-84E5-EFADC1310A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9430" y="391626"/>
            <a:ext cx="504244" cy="504243"/>
          </a:xfrm>
          <a:prstGeom prst="rect">
            <a:avLst/>
          </a:prstGeom>
        </p:spPr>
      </p:pic>
      <p:pic>
        <p:nvPicPr>
          <p:cNvPr id="6" name="Bilde 11" descr="Et bilde som inneholder tekst, utklipp&#10;&#10;Automatisk generert beskrivelse">
            <a:extLst>
              <a:ext uri="{FF2B5EF4-FFF2-40B4-BE49-F238E27FC236}">
                <a16:creationId xmlns:a16="http://schemas.microsoft.com/office/drawing/2014/main" id="{E54AADED-79C1-B54A-53D0-99D3F1B4FF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695" y="1530430"/>
            <a:ext cx="442039" cy="449814"/>
          </a:xfrm>
          <a:prstGeom prst="rect">
            <a:avLst/>
          </a:prstGeom>
        </p:spPr>
      </p:pic>
      <p:pic>
        <p:nvPicPr>
          <p:cNvPr id="23" name="Bilde 11" descr="Et bilde som inneholder tekst, utklipp&#10;&#10;Automatisk generert beskrivelse">
            <a:extLst>
              <a:ext uri="{FF2B5EF4-FFF2-40B4-BE49-F238E27FC236}">
                <a16:creationId xmlns:a16="http://schemas.microsoft.com/office/drawing/2014/main" id="{6429E31A-027C-E1BE-19D4-27A9B5AA40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4798" y="3123283"/>
            <a:ext cx="480917" cy="480917"/>
          </a:xfrm>
          <a:prstGeom prst="rect">
            <a:avLst/>
          </a:prstGeom>
        </p:spPr>
      </p:pic>
      <p:pic>
        <p:nvPicPr>
          <p:cNvPr id="31" name="Bilde 11" descr="Et bilde som inneholder tekst, utklipp&#10;&#10;Automatisk generert beskrivelse">
            <a:extLst>
              <a:ext uri="{FF2B5EF4-FFF2-40B4-BE49-F238E27FC236}">
                <a16:creationId xmlns:a16="http://schemas.microsoft.com/office/drawing/2014/main" id="{99E110C9-CF46-5B23-3492-196FF755D8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6398" y="4139423"/>
            <a:ext cx="480917" cy="48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023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med ett avrundet hjørne 7">
            <a:extLst>
              <a:ext uri="{FF2B5EF4-FFF2-40B4-BE49-F238E27FC236}">
                <a16:creationId xmlns:a16="http://schemas.microsoft.com/office/drawing/2014/main" id="{BA7216B6-A176-8547-8BFA-CA280EED387E}"/>
              </a:ext>
            </a:extLst>
          </p:cNvPr>
          <p:cNvSpPr/>
          <p:nvPr/>
        </p:nvSpPr>
        <p:spPr>
          <a:xfrm rot="10800000">
            <a:off x="650240" y="0"/>
            <a:ext cx="11541760" cy="858280"/>
          </a:xfrm>
          <a:prstGeom prst="round1Rect">
            <a:avLst/>
          </a:prstGeom>
          <a:solidFill>
            <a:srgbClr val="0075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653A4DA6-1677-7349-B1A7-F9D0D57DE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80" y="185442"/>
            <a:ext cx="1838960" cy="521039"/>
          </a:xfrm>
          <a:prstGeom prst="rect">
            <a:avLst/>
          </a:prstGeom>
        </p:spPr>
      </p:pic>
      <p:sp>
        <p:nvSpPr>
          <p:cNvPr id="2" name="Rektangel 1"/>
          <p:cNvSpPr/>
          <p:nvPr/>
        </p:nvSpPr>
        <p:spPr>
          <a:xfrm>
            <a:off x="862739" y="1068368"/>
            <a:ext cx="8966065" cy="3693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n-NO"/>
              <a:t>Omdømme og marknadstrategi -Nordfjord Frivilligfestival på Nordfjordeid </a:t>
            </a:r>
          </a:p>
        </p:txBody>
      </p:sp>
      <p:pic>
        <p:nvPicPr>
          <p:cNvPr id="19" name="Bilde 11" descr="Et bilde som inneholder tekst, utklipp&#10;&#10;Automatisk generert beskrivelse">
            <a:extLst>
              <a:ext uri="{FF2B5EF4-FFF2-40B4-BE49-F238E27FC236}">
                <a16:creationId xmlns:a16="http://schemas.microsoft.com/office/drawing/2014/main" id="{07C98F0F-8FD4-BA6F-4948-D5D6337D3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9482" y="97975"/>
            <a:ext cx="527570" cy="550896"/>
          </a:xfrm>
          <a:prstGeom prst="rect">
            <a:avLst/>
          </a:prstGeom>
        </p:spPr>
      </p:pic>
      <p:pic>
        <p:nvPicPr>
          <p:cNvPr id="31" name="Bilde 11" descr="Et bilde som inneholder tekst, utklipp&#10;&#10;Automatisk generert beskrivelse">
            <a:extLst>
              <a:ext uri="{FF2B5EF4-FFF2-40B4-BE49-F238E27FC236}">
                <a16:creationId xmlns:a16="http://schemas.microsoft.com/office/drawing/2014/main" id="{99E110C9-CF46-5B23-3492-196FF755D8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6398" y="4139423"/>
            <a:ext cx="480917" cy="480917"/>
          </a:xfrm>
          <a:prstGeom prst="rect">
            <a:avLst/>
          </a:prstGeom>
        </p:spPr>
      </p:pic>
      <p:pic>
        <p:nvPicPr>
          <p:cNvPr id="5" name="Bilde 6" descr="Et bilde som inneholder grunn, utendørs, person&#10;&#10;Automatisk generert beskrivelse">
            <a:extLst>
              <a:ext uri="{FF2B5EF4-FFF2-40B4-BE49-F238E27FC236}">
                <a16:creationId xmlns:a16="http://schemas.microsoft.com/office/drawing/2014/main" id="{86B1AAA6-5571-0746-3804-3F2F1994EF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75789" y="2681746"/>
            <a:ext cx="4114800" cy="1947182"/>
          </a:xfrm>
          <a:prstGeom prst="rect">
            <a:avLst/>
          </a:prstGeom>
        </p:spPr>
      </p:pic>
      <p:pic>
        <p:nvPicPr>
          <p:cNvPr id="11" name="Bilde 11" descr="Et bilde som inneholder utendørs, tre, grunn, person&#10;&#10;Automatisk generert beskrivelse">
            <a:extLst>
              <a:ext uri="{FF2B5EF4-FFF2-40B4-BE49-F238E27FC236}">
                <a16:creationId xmlns:a16="http://schemas.microsoft.com/office/drawing/2014/main" id="{23407FAB-BAE9-08F4-8EF6-3417997D6C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2539" y="3866356"/>
            <a:ext cx="3942783" cy="1871506"/>
          </a:xfrm>
          <a:prstGeom prst="rect">
            <a:avLst/>
          </a:prstGeom>
        </p:spPr>
      </p:pic>
      <p:pic>
        <p:nvPicPr>
          <p:cNvPr id="13" name="Bilde 13" descr="Et bilde som inneholder vei, utendørs, i gaten, scenebilde&#10;&#10;Automatisk generert beskrivelse">
            <a:extLst>
              <a:ext uri="{FF2B5EF4-FFF2-40B4-BE49-F238E27FC236}">
                <a16:creationId xmlns:a16="http://schemas.microsoft.com/office/drawing/2014/main" id="{AFBF0851-46B0-86AD-671E-649AF74732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6955737" y="2639084"/>
            <a:ext cx="4114800" cy="2037718"/>
          </a:xfrm>
          <a:prstGeom prst="rect">
            <a:avLst/>
          </a:prstGeom>
        </p:spPr>
      </p:pic>
      <p:pic>
        <p:nvPicPr>
          <p:cNvPr id="15" name="Bilde 16" descr="Et bilde som inneholder utendørs, gress, vei, tre&#10;&#10;Automatisk generert beskrivelse">
            <a:extLst>
              <a:ext uri="{FF2B5EF4-FFF2-40B4-BE49-F238E27FC236}">
                <a16:creationId xmlns:a16="http://schemas.microsoft.com/office/drawing/2014/main" id="{98AF8508-DB43-2D3B-CC4A-E6490B7B90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62538" y="1602989"/>
            <a:ext cx="3905061" cy="184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1263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med ett avrundet hjørne 7">
            <a:extLst>
              <a:ext uri="{FF2B5EF4-FFF2-40B4-BE49-F238E27FC236}">
                <a16:creationId xmlns:a16="http://schemas.microsoft.com/office/drawing/2014/main" id="{BA7216B6-A176-8547-8BFA-CA280EED387E}"/>
              </a:ext>
            </a:extLst>
          </p:cNvPr>
          <p:cNvSpPr/>
          <p:nvPr/>
        </p:nvSpPr>
        <p:spPr>
          <a:xfrm rot="10800000">
            <a:off x="650240" y="0"/>
            <a:ext cx="11541760" cy="858280"/>
          </a:xfrm>
          <a:prstGeom prst="round1Rect">
            <a:avLst/>
          </a:prstGeom>
          <a:solidFill>
            <a:srgbClr val="0075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653A4DA6-1677-7349-B1A7-F9D0D57DE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80" y="185442"/>
            <a:ext cx="1838960" cy="521039"/>
          </a:xfrm>
          <a:prstGeom prst="rect">
            <a:avLst/>
          </a:prstGeom>
        </p:spPr>
      </p:pic>
      <p:pic>
        <p:nvPicPr>
          <p:cNvPr id="11" name="Bilde 10" descr="Et bilde som inneholder tekst, avis, skjermbilde&#10;&#10;Automatisk generert beskrivelse">
            <a:extLst>
              <a:ext uri="{FF2B5EF4-FFF2-40B4-BE49-F238E27FC236}">
                <a16:creationId xmlns:a16="http://schemas.microsoft.com/office/drawing/2014/main" id="{A1F1B4B1-04EB-4A70-E496-62EBE18411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2" t="27091" r="2530" b="18047"/>
          <a:stretch/>
        </p:blipFill>
        <p:spPr>
          <a:xfrm>
            <a:off x="5869354" y="2010437"/>
            <a:ext cx="5304083" cy="3431044"/>
          </a:xfrm>
          <a:prstGeom prst="rect">
            <a:avLst/>
          </a:prstGeom>
        </p:spPr>
      </p:pic>
      <p:pic>
        <p:nvPicPr>
          <p:cNvPr id="7" name="Bilde 3">
            <a:extLst>
              <a:ext uri="{FF2B5EF4-FFF2-40B4-BE49-F238E27FC236}">
                <a16:creationId xmlns:a16="http://schemas.microsoft.com/office/drawing/2014/main" id="{FD7301D6-A2F2-3287-B202-4C8C03C3D0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240" y="1255127"/>
            <a:ext cx="4772608" cy="4772608"/>
          </a:xfrm>
          <a:prstGeom prst="rect">
            <a:avLst/>
          </a:prstGeom>
        </p:spPr>
      </p:pic>
      <p:pic>
        <p:nvPicPr>
          <p:cNvPr id="2" name="Bilde 11" descr="Et bilde som inneholder tekst, utklipp&#10;&#10;Automatisk generert beskrivelse">
            <a:extLst>
              <a:ext uri="{FF2B5EF4-FFF2-40B4-BE49-F238E27FC236}">
                <a16:creationId xmlns:a16="http://schemas.microsoft.com/office/drawing/2014/main" id="{D462472B-4CAA-F090-FF0A-825286F7B6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49721" y="2988213"/>
            <a:ext cx="615264" cy="61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318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med ett avrundet hjørne 7">
            <a:extLst>
              <a:ext uri="{FF2B5EF4-FFF2-40B4-BE49-F238E27FC236}">
                <a16:creationId xmlns:a16="http://schemas.microsoft.com/office/drawing/2014/main" id="{BA7216B6-A176-8547-8BFA-CA280EED387E}"/>
              </a:ext>
            </a:extLst>
          </p:cNvPr>
          <p:cNvSpPr/>
          <p:nvPr/>
        </p:nvSpPr>
        <p:spPr>
          <a:xfrm rot="10800000">
            <a:off x="650240" y="0"/>
            <a:ext cx="11541760" cy="858280"/>
          </a:xfrm>
          <a:prstGeom prst="round1Rect">
            <a:avLst/>
          </a:prstGeom>
          <a:solidFill>
            <a:srgbClr val="0075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653A4DA6-1677-7349-B1A7-F9D0D57DED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880" y="185442"/>
            <a:ext cx="1838960" cy="521039"/>
          </a:xfrm>
          <a:prstGeom prst="rect">
            <a:avLst/>
          </a:prstGeom>
        </p:spPr>
      </p:pic>
      <p:pic>
        <p:nvPicPr>
          <p:cNvPr id="5" name="Bild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338" y="2834876"/>
            <a:ext cx="1761214" cy="1160767"/>
          </a:xfrm>
          <a:prstGeom prst="rect">
            <a:avLst/>
          </a:prstGeom>
        </p:spPr>
      </p:pic>
      <p:pic>
        <p:nvPicPr>
          <p:cNvPr id="6" name="Bilde 5">
            <a:extLst>
              <a:ext uri="{FF2B5EF4-FFF2-40B4-BE49-F238E27FC236}">
                <a16:creationId xmlns:a16="http://schemas.microsoft.com/office/drawing/2014/main" id="{07CBE88A-5713-DC9A-50B6-28A31CECC1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68312" y="2834877"/>
            <a:ext cx="1850132" cy="1120230"/>
          </a:xfrm>
          <a:prstGeom prst="rect">
            <a:avLst/>
          </a:prstGeom>
        </p:spPr>
      </p:pic>
      <p:pic>
        <p:nvPicPr>
          <p:cNvPr id="11" name="Bilde 3">
            <a:extLst>
              <a:ext uri="{FF2B5EF4-FFF2-40B4-BE49-F238E27FC236}">
                <a16:creationId xmlns:a16="http://schemas.microsoft.com/office/drawing/2014/main" id="{CCD90A9E-9B1B-907A-593F-67FC93FF34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58595" y="1141961"/>
            <a:ext cx="4599084" cy="4719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12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med ett avrundet hjørne 7">
            <a:extLst>
              <a:ext uri="{FF2B5EF4-FFF2-40B4-BE49-F238E27FC236}">
                <a16:creationId xmlns:a16="http://schemas.microsoft.com/office/drawing/2014/main" id="{BA7216B6-A176-8547-8BFA-CA280EED387E}"/>
              </a:ext>
            </a:extLst>
          </p:cNvPr>
          <p:cNvSpPr/>
          <p:nvPr/>
        </p:nvSpPr>
        <p:spPr>
          <a:xfrm rot="10800000">
            <a:off x="650240" y="0"/>
            <a:ext cx="11541760" cy="858280"/>
          </a:xfrm>
          <a:prstGeom prst="round1Rect">
            <a:avLst/>
          </a:prstGeom>
          <a:solidFill>
            <a:srgbClr val="0075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653A4DA6-1677-7349-B1A7-F9D0D57DED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880" y="185442"/>
            <a:ext cx="1838960" cy="521039"/>
          </a:xfrm>
          <a:prstGeom prst="rect">
            <a:avLst/>
          </a:prstGeom>
        </p:spPr>
      </p:pic>
      <p:sp>
        <p:nvSpPr>
          <p:cNvPr id="4" name="Rektangel 3">
            <a:extLst>
              <a:ext uri="{FF2B5EF4-FFF2-40B4-BE49-F238E27FC236}">
                <a16:creationId xmlns:a16="http://schemas.microsoft.com/office/drawing/2014/main" id="{953B31D9-4D5D-43B3-AACE-B3B081196172}"/>
              </a:ext>
            </a:extLst>
          </p:cNvPr>
          <p:cNvSpPr/>
          <p:nvPr/>
        </p:nvSpPr>
        <p:spPr>
          <a:xfrm>
            <a:off x="650240" y="1039388"/>
            <a:ext cx="4621393" cy="52322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nb-NO" sz="2800" b="1" err="1"/>
              <a:t>Frivilligsentralane</a:t>
            </a:r>
            <a:r>
              <a:rPr lang="nb-NO" sz="2800" b="1"/>
              <a:t> sin strategi</a:t>
            </a:r>
            <a:endParaRPr lang="nn-NO" sz="2800"/>
          </a:p>
        </p:txBody>
      </p:sp>
      <p:sp>
        <p:nvSpPr>
          <p:cNvPr id="2" name="Rektangel 1"/>
          <p:cNvSpPr/>
          <p:nvPr/>
        </p:nvSpPr>
        <p:spPr>
          <a:xfrm>
            <a:off x="857967" y="2387319"/>
            <a:ext cx="6719625" cy="480131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n-NO" sz="1400"/>
              <a:t>Samarbeid mellom organisasjonar og tenestene i kommunen</a:t>
            </a:r>
            <a:endParaRPr lang="nn-NO" sz="140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n-NO" sz="1400"/>
              <a:t>Deltaking og </a:t>
            </a:r>
            <a:r>
              <a:rPr lang="nn-NO" sz="1400" err="1"/>
              <a:t>inkludering</a:t>
            </a:r>
            <a:endParaRPr lang="nn-NO" sz="140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n-NO" sz="1400"/>
              <a:t>Gode opplevingar for alle i oppveksten</a:t>
            </a:r>
            <a:endParaRPr lang="nn-NO" sz="1400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n-NO" sz="1400"/>
              <a:t>Aktive og deltakande seniorar – LEV VEL </a:t>
            </a:r>
            <a:endParaRPr lang="nn-NO" sz="1400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n-NO" sz="1400"/>
              <a:t>Omdømme og marknadsstrategi</a:t>
            </a:r>
            <a:endParaRPr lang="nn-NO" sz="1400">
              <a:cs typeface="Calibri"/>
            </a:endParaRPr>
          </a:p>
          <a:p>
            <a:endParaRPr lang="nn-NO" sz="1400">
              <a:cs typeface="Calibri"/>
            </a:endParaRPr>
          </a:p>
          <a:p>
            <a:r>
              <a:rPr lang="nn-NO" sz="1400"/>
              <a:t>Politisk vedteke i 2020: Ressursgruppe for frivilligheit. </a:t>
            </a:r>
            <a:endParaRPr lang="nn-NO" sz="1400">
              <a:cs typeface="Calibri"/>
            </a:endParaRPr>
          </a:p>
          <a:p>
            <a:endParaRPr lang="nn-NO" sz="1400">
              <a:cs typeface="Calibri"/>
            </a:endParaRPr>
          </a:p>
          <a:p>
            <a:r>
              <a:rPr lang="nn-NO" sz="1400"/>
              <a:t>Midlar 2022 som i hovudsak går tilbake til frivillige organisasjonar</a:t>
            </a:r>
            <a:endParaRPr lang="nn-NO" sz="1400">
              <a:cs typeface="Calibri"/>
            </a:endParaRPr>
          </a:p>
          <a:p>
            <a:endParaRPr lang="nn-NO" sz="1400">
              <a:cs typeface="Calibri"/>
            </a:endParaRPr>
          </a:p>
          <a:p>
            <a:r>
              <a:rPr lang="nn-NO" sz="1400"/>
              <a:t>Statlege øyremerka	770 000,-	(Drift FS, krev 40% kommunal eigenandel)</a:t>
            </a:r>
            <a:endParaRPr lang="nn-NO" sz="1400">
              <a:cs typeface="Calibri"/>
            </a:endParaRPr>
          </a:p>
          <a:p>
            <a:r>
              <a:rPr lang="nn-NO" sz="1400"/>
              <a:t>Kurs KF	                      1.000 000,- 	(Frivilligkoordinator og </a:t>
            </a:r>
            <a:r>
              <a:rPr lang="nn-NO" sz="1400" err="1"/>
              <a:t>inkludering</a:t>
            </a:r>
            <a:r>
              <a:rPr lang="nn-NO" sz="1400"/>
              <a:t> akt.)</a:t>
            </a:r>
            <a:endParaRPr lang="nn-NO" sz="1400">
              <a:cs typeface="Calibri"/>
            </a:endParaRPr>
          </a:p>
          <a:p>
            <a:r>
              <a:rPr lang="nn-NO" sz="1400" err="1"/>
              <a:t>BufDir</a:t>
            </a:r>
            <a:r>
              <a:rPr lang="nn-NO" sz="1400"/>
              <a:t>		820 000,-	(Oppvekst)</a:t>
            </a:r>
            <a:endParaRPr lang="nn-NO" sz="1400">
              <a:cs typeface="Calibri"/>
            </a:endParaRPr>
          </a:p>
          <a:p>
            <a:r>
              <a:rPr lang="nn-NO" sz="1400" err="1"/>
              <a:t>Fritidserklæringen</a:t>
            </a:r>
            <a:r>
              <a:rPr lang="nn-NO" sz="1400"/>
              <a:t>	300 000,-	(Oppvekst, kommunestyret)</a:t>
            </a:r>
            <a:endParaRPr lang="nn-NO" sz="1400">
              <a:cs typeface="Calibri"/>
            </a:endParaRPr>
          </a:p>
          <a:p>
            <a:r>
              <a:rPr lang="nn-NO" sz="1400"/>
              <a:t>Barnefattigdom	200 000,- 	(</a:t>
            </a:r>
            <a:r>
              <a:rPr lang="nn-NO" sz="1400" err="1"/>
              <a:t>Inkludering</a:t>
            </a:r>
            <a:r>
              <a:rPr lang="nn-NO" sz="1400"/>
              <a:t>, kommunestyret)</a:t>
            </a:r>
            <a:endParaRPr lang="nn-NO" sz="1400">
              <a:cs typeface="Calibri"/>
            </a:endParaRPr>
          </a:p>
          <a:p>
            <a:r>
              <a:rPr lang="nn-NO" sz="1400"/>
              <a:t>Sparebankstift.	100 000,- 	(</a:t>
            </a:r>
            <a:r>
              <a:rPr lang="nn-NO" sz="1400" err="1"/>
              <a:t>Utstyrsentralane</a:t>
            </a:r>
            <a:r>
              <a:rPr lang="nn-NO" sz="1400"/>
              <a:t> BUA)</a:t>
            </a:r>
            <a:endParaRPr lang="nn-NO" sz="1400">
              <a:cs typeface="Calibri"/>
            </a:endParaRPr>
          </a:p>
          <a:p>
            <a:r>
              <a:rPr lang="nn-NO" sz="1400" err="1">
                <a:cs typeface="Calibri"/>
              </a:rPr>
              <a:t>Statsforvalter</a:t>
            </a:r>
            <a:r>
              <a:rPr lang="nn-NO" sz="1400">
                <a:cs typeface="Calibri"/>
              </a:rPr>
              <a:t> i Vestland     99 000,-      (Symjeopplæring)</a:t>
            </a:r>
          </a:p>
          <a:p>
            <a:endParaRPr lang="nn-NO" sz="1400">
              <a:cs typeface="Calibri"/>
            </a:endParaRPr>
          </a:p>
          <a:p>
            <a:endParaRPr lang="nn-NO">
              <a:ea typeface="Calibri"/>
              <a:cs typeface="Calibri"/>
            </a:endParaRPr>
          </a:p>
          <a:p>
            <a:endParaRPr lang="nn-NO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n-NO">
              <a:ea typeface="Calibri"/>
              <a:cs typeface="Calibri"/>
            </a:endParaRPr>
          </a:p>
        </p:txBody>
      </p:sp>
      <p:sp>
        <p:nvSpPr>
          <p:cNvPr id="3" name="Rektangel 2"/>
          <p:cNvSpPr/>
          <p:nvPr/>
        </p:nvSpPr>
        <p:spPr>
          <a:xfrm>
            <a:off x="730193" y="1651798"/>
            <a:ext cx="69666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n-NO"/>
              <a:t>Bidra i lokalsamfunnet ved å vere ein </a:t>
            </a:r>
            <a:r>
              <a:rPr lang="nn-NO" err="1"/>
              <a:t>tilretteleggar</a:t>
            </a:r>
            <a:r>
              <a:rPr lang="nn-NO"/>
              <a:t> og eit kontaktpunkt for frivillige, lag og organisasjonar</a:t>
            </a: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347" y="4698382"/>
            <a:ext cx="1761214" cy="1160767"/>
          </a:xfrm>
          <a:prstGeom prst="rect">
            <a:avLst/>
          </a:prstGeom>
        </p:spPr>
      </p:pic>
      <p:pic>
        <p:nvPicPr>
          <p:cNvPr id="6" name="Bilde 5">
            <a:extLst>
              <a:ext uri="{FF2B5EF4-FFF2-40B4-BE49-F238E27FC236}">
                <a16:creationId xmlns:a16="http://schemas.microsoft.com/office/drawing/2014/main" id="{07CBE88A-5713-DC9A-50B6-28A31CECC1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92728" y="4698382"/>
            <a:ext cx="1850132" cy="1120230"/>
          </a:xfrm>
          <a:prstGeom prst="rect">
            <a:avLst/>
          </a:prstGeom>
        </p:spPr>
      </p:pic>
      <p:pic>
        <p:nvPicPr>
          <p:cNvPr id="10" name="Bilde 3" descr="Et bilde som inneholder vegg, person, innendørs, kvinne&#10;&#10;Automatisk generert beskrivelse">
            <a:extLst>
              <a:ext uri="{FF2B5EF4-FFF2-40B4-BE49-F238E27FC236}">
                <a16:creationId xmlns:a16="http://schemas.microsoft.com/office/drawing/2014/main" id="{BA0865D5-524A-4B24-9910-1B61DF6060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3181" y="918149"/>
            <a:ext cx="4179564" cy="3134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523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lorø Drill">
            <a:extLst>
              <a:ext uri="{FF2B5EF4-FFF2-40B4-BE49-F238E27FC236}">
                <a16:creationId xmlns:a16="http://schemas.microsoft.com/office/drawing/2014/main" id="{9800A84E-20CE-5165-CBFB-0A7C57503E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8" r="16597"/>
          <a:stretch/>
        </p:blipFill>
        <p:spPr bwMode="auto">
          <a:xfrm>
            <a:off x="4347028" y="8466"/>
            <a:ext cx="7663544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tel 1">
            <a:extLst>
              <a:ext uri="{FF2B5EF4-FFF2-40B4-BE49-F238E27FC236}">
                <a16:creationId xmlns:a16="http://schemas.microsoft.com/office/drawing/2014/main" id="{4CCE8D17-AF70-5B71-A58D-095CCAA7E744}"/>
              </a:ext>
            </a:extLst>
          </p:cNvPr>
          <p:cNvSpPr txBox="1">
            <a:spLocks/>
          </p:cNvSpPr>
          <p:nvPr/>
        </p:nvSpPr>
        <p:spPr>
          <a:xfrm>
            <a:off x="677333" y="1072116"/>
            <a:ext cx="3851123" cy="858283"/>
          </a:xfr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b="1"/>
              <a:t>2022-2023: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b="1"/>
              <a:t>Handlingsplan for frivilligheit</a:t>
            </a:r>
          </a:p>
        </p:txBody>
      </p:sp>
      <p:sp>
        <p:nvSpPr>
          <p:cNvPr id="5" name="Plasshaldar for innhald 6">
            <a:extLst>
              <a:ext uri="{FF2B5EF4-FFF2-40B4-BE49-F238E27FC236}">
                <a16:creationId xmlns:a16="http://schemas.microsoft.com/office/drawing/2014/main" id="{1AF30439-10BB-0EB4-47CC-6E6BC61E65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90"/>
            <a:ext cx="3851122" cy="2767012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0" indent="0">
              <a:buNone/>
            </a:pPr>
            <a:endParaRPr lang="en-US" sz="1000"/>
          </a:p>
          <a:p>
            <a:pPr marL="285750" indent="-285750">
              <a:lnSpc>
                <a:spcPct val="90000"/>
              </a:lnSpc>
            </a:pPr>
            <a:r>
              <a:rPr lang="en-US" sz="2000" err="1"/>
              <a:t>Innspelsmøter</a:t>
            </a:r>
            <a:r>
              <a:rPr lang="en-US" sz="2000"/>
              <a:t> </a:t>
            </a:r>
            <a:r>
              <a:rPr lang="en-US" sz="2000" err="1"/>
              <a:t>i</a:t>
            </a:r>
            <a:r>
              <a:rPr lang="en-US" sz="2000"/>
              <a:t> </a:t>
            </a:r>
            <a:r>
              <a:rPr lang="en-US" sz="2000" err="1"/>
              <a:t>samarbeid</a:t>
            </a:r>
            <a:r>
              <a:rPr lang="en-US" sz="2000"/>
              <a:t> med </a:t>
            </a:r>
            <a:r>
              <a:rPr lang="en-US" sz="2000" err="1"/>
              <a:t>Frivillighet</a:t>
            </a:r>
            <a:r>
              <a:rPr lang="en-US" sz="2000"/>
              <a:t> Norge </a:t>
            </a:r>
            <a:r>
              <a:rPr lang="en-US" sz="2000" err="1"/>
              <a:t>og</a:t>
            </a:r>
            <a:r>
              <a:rPr lang="en-US" sz="2000"/>
              <a:t> Vestland </a:t>
            </a:r>
            <a:r>
              <a:rPr lang="en-US" sz="2000" err="1"/>
              <a:t>fylkeskommune</a:t>
            </a:r>
            <a:r>
              <a:rPr lang="en-US" sz="2000"/>
              <a:t>.</a:t>
            </a:r>
            <a:endParaRPr lang="en-US" sz="2000">
              <a:cs typeface="Calibri"/>
            </a:endParaRPr>
          </a:p>
          <a:p>
            <a:pPr marL="285750" indent="-285750">
              <a:lnSpc>
                <a:spcPct val="90000"/>
              </a:lnSpc>
            </a:pPr>
            <a:r>
              <a:rPr lang="en-US" sz="2000"/>
              <a:t>ALLEMED – </a:t>
            </a:r>
            <a:r>
              <a:rPr lang="en-US" sz="2000" err="1"/>
              <a:t>innspelsmøter</a:t>
            </a:r>
            <a:r>
              <a:rPr lang="en-US" sz="2000"/>
              <a:t> </a:t>
            </a:r>
            <a:r>
              <a:rPr lang="en-US" sz="2000" err="1"/>
              <a:t>som</a:t>
            </a:r>
            <a:r>
              <a:rPr lang="en-US" sz="2000"/>
              <a:t> </a:t>
            </a:r>
            <a:r>
              <a:rPr lang="en-US" sz="2000" err="1"/>
              <a:t>grunnlag</a:t>
            </a:r>
            <a:r>
              <a:rPr lang="en-US" sz="2000"/>
              <a:t> for </a:t>
            </a:r>
            <a:r>
              <a:rPr lang="en-US" sz="2000" err="1"/>
              <a:t>planen</a:t>
            </a:r>
            <a:endParaRPr lang="en-US" sz="2000" err="1">
              <a:cs typeface="Calibri"/>
            </a:endParaRPr>
          </a:p>
          <a:p>
            <a:pPr marL="285750" indent="-285750">
              <a:lnSpc>
                <a:spcPct val="90000"/>
              </a:lnSpc>
            </a:pPr>
            <a:r>
              <a:rPr lang="en-US" sz="2000" b="0" i="0">
                <a:effectLst/>
              </a:rPr>
              <a:t>“</a:t>
            </a:r>
            <a:r>
              <a:rPr lang="en-US" sz="2000" b="0" i="0" err="1">
                <a:effectLst/>
              </a:rPr>
              <a:t>Frivilligheita</a:t>
            </a:r>
            <a:r>
              <a:rPr lang="en-US" sz="2000" b="0" i="0">
                <a:effectLst/>
              </a:rPr>
              <a:t> </a:t>
            </a:r>
            <a:r>
              <a:rPr lang="en-US" sz="2000" b="0" i="0" err="1">
                <a:effectLst/>
              </a:rPr>
              <a:t>styrkar</a:t>
            </a:r>
            <a:r>
              <a:rPr lang="en-US" sz="2000" b="0" i="0">
                <a:effectLst/>
              </a:rPr>
              <a:t> </a:t>
            </a:r>
            <a:r>
              <a:rPr lang="en-US" sz="2000" b="0" i="0" err="1">
                <a:effectLst/>
              </a:rPr>
              <a:t>og</a:t>
            </a:r>
            <a:r>
              <a:rPr lang="en-US" sz="2000" b="0" i="0">
                <a:effectLst/>
              </a:rPr>
              <a:t> </a:t>
            </a:r>
            <a:r>
              <a:rPr lang="en-US" sz="2000" b="0" i="0" err="1">
                <a:effectLst/>
              </a:rPr>
              <a:t>utviklar</a:t>
            </a:r>
            <a:r>
              <a:rPr lang="en-US" sz="2000" b="0" i="0">
                <a:effectLst/>
              </a:rPr>
              <a:t> Kinn </a:t>
            </a:r>
            <a:r>
              <a:rPr lang="en-US" sz="2000" b="0" i="0" err="1">
                <a:effectLst/>
              </a:rPr>
              <a:t>kommune</a:t>
            </a:r>
            <a:r>
              <a:rPr lang="en-US" sz="2000" b="0" i="0">
                <a:effectLst/>
              </a:rPr>
              <a:t>.”</a:t>
            </a:r>
            <a:endParaRPr lang="en-US" sz="2000" b="0" i="0">
              <a:effectLst/>
              <a:cs typeface="Calibri"/>
            </a:endParaRPr>
          </a:p>
          <a:p>
            <a:pPr marL="285750" indent="-285750">
              <a:lnSpc>
                <a:spcPct val="90000"/>
              </a:lnSpc>
            </a:pPr>
            <a:r>
              <a:rPr lang="en-US" sz="2000" err="1"/>
              <a:t>Vedteke</a:t>
            </a:r>
            <a:r>
              <a:rPr lang="en-US" sz="2000"/>
              <a:t> </a:t>
            </a:r>
            <a:r>
              <a:rPr lang="en-US" sz="2000" err="1"/>
              <a:t>politisk</a:t>
            </a:r>
            <a:r>
              <a:rPr lang="en-US" sz="2000"/>
              <a:t> </a:t>
            </a:r>
            <a:r>
              <a:rPr lang="en-US" sz="2000" err="1"/>
              <a:t>desember</a:t>
            </a:r>
            <a:r>
              <a:rPr lang="en-US" sz="2000"/>
              <a:t> 2022</a:t>
            </a:r>
            <a:endParaRPr lang="en-US" sz="2000" b="0" i="0">
              <a:effectLst/>
              <a:cs typeface="Calibri"/>
            </a:endParaRPr>
          </a:p>
          <a:p>
            <a:pPr marL="285750" indent="-285750">
              <a:lnSpc>
                <a:spcPct val="90000"/>
              </a:lnSpc>
            </a:pPr>
            <a:r>
              <a:rPr lang="en-US" sz="2000">
                <a:ea typeface="+mn-lt"/>
                <a:cs typeface="+mn-lt"/>
                <a:hlinkClick r:id="rId4"/>
              </a:rPr>
              <a:t>https://pub.framsikt.net/plan/nyekinn/plan-a29e928e-e36a-4058-8f45-90172c4382e5-25446/#/</a:t>
            </a:r>
            <a:endParaRPr lang="en-US" sz="2000" b="0" i="0">
              <a:effectLst/>
              <a:cs typeface="Calibri"/>
            </a:endParaRPr>
          </a:p>
          <a:p>
            <a:pPr marL="285750" indent="-285750">
              <a:lnSpc>
                <a:spcPct val="90000"/>
              </a:lnSpc>
            </a:pPr>
            <a:endParaRPr lang="en-US" sz="2000">
              <a:cs typeface="Calibri" panose="020F0502020204030204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000">
              <a:cs typeface="Calibri" panose="020F0502020204030204"/>
            </a:endParaRPr>
          </a:p>
          <a:p>
            <a:pPr marL="285750" indent="-285750">
              <a:lnSpc>
                <a:spcPct val="90000"/>
              </a:lnSpc>
            </a:pPr>
            <a:endParaRPr lang="en-US" sz="1000">
              <a:cs typeface="Calibri" panose="020F0502020204030204"/>
            </a:endParaRPr>
          </a:p>
          <a:p>
            <a:pPr>
              <a:lnSpc>
                <a:spcPct val="90000"/>
              </a:lnSpc>
            </a:pPr>
            <a:endParaRPr lang="en-US" sz="1000">
              <a:cs typeface="Calibri" panose="020F0502020204030204"/>
            </a:endParaRPr>
          </a:p>
          <a:p>
            <a:pPr marL="0" indent="0">
              <a:lnSpc>
                <a:spcPct val="90000"/>
              </a:lnSpc>
            </a:pPr>
            <a:endParaRPr lang="en-US" sz="1000" b="1" i="0">
              <a:effectLst/>
              <a:cs typeface="Calibri" panose="020F0502020204030204"/>
            </a:endParaRPr>
          </a:p>
          <a:p>
            <a:pPr>
              <a:lnSpc>
                <a:spcPct val="90000"/>
              </a:lnSpc>
            </a:pPr>
            <a:endParaRPr lang="en-US" sz="1000">
              <a:cs typeface="Calibri" panose="020F0502020204030204"/>
            </a:endParaRPr>
          </a:p>
          <a:p>
            <a:pPr>
              <a:lnSpc>
                <a:spcPct val="90000"/>
              </a:lnSpc>
            </a:pPr>
            <a:endParaRPr lang="en-US" sz="1000">
              <a:cs typeface="Calibri" panose="020F0502020204030204"/>
            </a:endParaRPr>
          </a:p>
          <a:p>
            <a:pPr marL="285750" indent="-285750"/>
            <a:endParaRPr lang="en-US" sz="1000">
              <a:cs typeface="Calibri" panose="020F0502020204030204"/>
            </a:endParaRPr>
          </a:p>
          <a:p>
            <a:pPr marL="0" indent="0"/>
            <a:endParaRPr lang="en-US" sz="1000">
              <a:cs typeface="Calibri" panose="020F0502020204030204"/>
            </a:endParaRPr>
          </a:p>
        </p:txBody>
      </p:sp>
      <p:sp>
        <p:nvSpPr>
          <p:cNvPr id="2" name="Rektangel med ett avrundet hjørne 7">
            <a:extLst>
              <a:ext uri="{FF2B5EF4-FFF2-40B4-BE49-F238E27FC236}">
                <a16:creationId xmlns:a16="http://schemas.microsoft.com/office/drawing/2014/main" id="{A89D5C83-CDEE-07F2-D968-0692A0E672FF}"/>
              </a:ext>
            </a:extLst>
          </p:cNvPr>
          <p:cNvSpPr/>
          <p:nvPr/>
        </p:nvSpPr>
        <p:spPr>
          <a:xfrm rot="10800000">
            <a:off x="650240" y="0"/>
            <a:ext cx="11541760" cy="858280"/>
          </a:xfrm>
          <a:prstGeom prst="round1Rect">
            <a:avLst/>
          </a:prstGeom>
          <a:solidFill>
            <a:srgbClr val="0075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87B64D2-A0E2-3D51-6105-1AB1D3ED7F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4880" y="185442"/>
            <a:ext cx="1838960" cy="52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027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>
            <a:extLst>
              <a:ext uri="{FF2B5EF4-FFF2-40B4-BE49-F238E27FC236}">
                <a16:creationId xmlns:a16="http://schemas.microsoft.com/office/drawing/2014/main" id="{2D66351B-5D99-CF40-9B4B-54CF0D6E5CFB}"/>
              </a:ext>
            </a:extLst>
          </p:cNvPr>
          <p:cNvSpPr txBox="1"/>
          <p:nvPr/>
        </p:nvSpPr>
        <p:spPr>
          <a:xfrm>
            <a:off x="1398277" y="1352606"/>
            <a:ext cx="9146072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b-NO" sz="2800" b="1">
                <a:latin typeface="Verdana"/>
                <a:ea typeface="Verdana"/>
              </a:rPr>
              <a:t>Leve heile livet – LEV VEL</a:t>
            </a:r>
          </a:p>
          <a:p>
            <a:r>
              <a:rPr lang="nb-NO" sz="2800" b="1">
                <a:latin typeface="Verdana"/>
                <a:ea typeface="Verdana"/>
              </a:rPr>
              <a:t>Frivillig samhandling i omsorg</a:t>
            </a:r>
            <a:endParaRPr lang="nb-NO"/>
          </a:p>
        </p:txBody>
      </p:sp>
      <p:sp>
        <p:nvSpPr>
          <p:cNvPr id="7" name="TekstSylinder 6">
            <a:extLst>
              <a:ext uri="{FF2B5EF4-FFF2-40B4-BE49-F238E27FC236}">
                <a16:creationId xmlns:a16="http://schemas.microsoft.com/office/drawing/2014/main" id="{4D1252B8-FAA9-6341-AAE4-DED8BE774A1D}"/>
              </a:ext>
            </a:extLst>
          </p:cNvPr>
          <p:cNvSpPr txBox="1"/>
          <p:nvPr/>
        </p:nvSpPr>
        <p:spPr>
          <a:xfrm>
            <a:off x="1359535" y="2203704"/>
            <a:ext cx="6544750" cy="252376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nb-NO" sz="1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/>
              <a:t>At alle som </a:t>
            </a:r>
            <a:r>
              <a:rPr lang="nb-NO" err="1"/>
              <a:t>bidreg</a:t>
            </a:r>
            <a:r>
              <a:rPr lang="nb-NO"/>
              <a:t> frivillig blir godt nok </a:t>
            </a:r>
            <a:r>
              <a:rPr lang="nb-NO" err="1"/>
              <a:t>ivaretekne</a:t>
            </a:r>
            <a:r>
              <a:rPr lang="nb-NO"/>
              <a:t> og at det igjen </a:t>
            </a:r>
            <a:r>
              <a:rPr lang="nb-NO" err="1"/>
              <a:t>motiverar</a:t>
            </a:r>
            <a:r>
              <a:rPr lang="nb-NO"/>
              <a:t> til </a:t>
            </a:r>
            <a:r>
              <a:rPr lang="nb-NO" err="1"/>
              <a:t>meirdeltaking</a:t>
            </a:r>
            <a:r>
              <a:rPr lang="nb-NO"/>
              <a:t> og rekruttering av nye frivillige.</a:t>
            </a:r>
            <a:endParaRPr lang="nb-NO">
              <a:ea typeface="Calibri"/>
              <a:cs typeface="Calibri"/>
            </a:endParaRPr>
          </a:p>
          <a:p>
            <a:endParaRPr lang="nb-NO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/>
              <a:t>Dei tilsette i omsorg ser nytten av det frivillige arbeidet og </a:t>
            </a:r>
            <a:r>
              <a:rPr lang="nb-NO" err="1"/>
              <a:t>innbyggarar</a:t>
            </a:r>
            <a:r>
              <a:rPr lang="nb-NO"/>
              <a:t> i målgruppa får </a:t>
            </a:r>
            <a:r>
              <a:rPr lang="nb-NO" err="1"/>
              <a:t>ein</a:t>
            </a:r>
            <a:r>
              <a:rPr lang="nb-NO"/>
              <a:t> betre </a:t>
            </a:r>
            <a:r>
              <a:rPr lang="nb-NO" err="1"/>
              <a:t>kvardag</a:t>
            </a:r>
            <a:r>
              <a:rPr lang="nb-NO"/>
              <a:t>.</a:t>
            </a:r>
            <a:endParaRPr lang="nb-NO">
              <a:ea typeface="Calibri"/>
              <a:cs typeface="Calibri"/>
            </a:endParaRPr>
          </a:p>
          <a:p>
            <a:endParaRPr lang="nb-NO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/>
              <a:t>At </a:t>
            </a:r>
            <a:r>
              <a:rPr lang="nb-NO" err="1"/>
              <a:t>dei</a:t>
            </a:r>
            <a:r>
              <a:rPr lang="nb-NO"/>
              <a:t> frivillige som </a:t>
            </a:r>
            <a:r>
              <a:rPr lang="nb-NO" err="1"/>
              <a:t>bidreg</a:t>
            </a:r>
            <a:r>
              <a:rPr lang="nb-NO"/>
              <a:t> føler at </a:t>
            </a:r>
            <a:r>
              <a:rPr lang="nb-NO" err="1"/>
              <a:t>dei</a:t>
            </a:r>
            <a:r>
              <a:rPr lang="nb-NO"/>
              <a:t> blir </a:t>
            </a:r>
            <a:r>
              <a:rPr lang="nb-NO" err="1"/>
              <a:t>ivaretekne</a:t>
            </a:r>
            <a:r>
              <a:rPr lang="nb-NO"/>
              <a:t> og at jobben </a:t>
            </a:r>
            <a:r>
              <a:rPr lang="nb-NO" err="1"/>
              <a:t>dei</a:t>
            </a:r>
            <a:r>
              <a:rPr lang="nb-NO"/>
              <a:t> </a:t>
            </a:r>
            <a:r>
              <a:rPr lang="nb-NO" err="1"/>
              <a:t>gjer</a:t>
            </a:r>
            <a:r>
              <a:rPr lang="nb-NO"/>
              <a:t> er viktig og betydningsfull.</a:t>
            </a:r>
            <a:endParaRPr lang="nb-NO">
              <a:ea typeface="Calibri"/>
              <a:cs typeface="Calibri"/>
            </a:endParaRPr>
          </a:p>
        </p:txBody>
      </p:sp>
      <p:sp>
        <p:nvSpPr>
          <p:cNvPr id="8" name="Rektangel med ett avrundet hjørne 7">
            <a:extLst>
              <a:ext uri="{FF2B5EF4-FFF2-40B4-BE49-F238E27FC236}">
                <a16:creationId xmlns:a16="http://schemas.microsoft.com/office/drawing/2014/main" id="{BA7216B6-A176-8547-8BFA-CA280EED387E}"/>
              </a:ext>
            </a:extLst>
          </p:cNvPr>
          <p:cNvSpPr/>
          <p:nvPr/>
        </p:nvSpPr>
        <p:spPr>
          <a:xfrm rot="10800000">
            <a:off x="650240" y="0"/>
            <a:ext cx="11541760" cy="858280"/>
          </a:xfrm>
          <a:prstGeom prst="round1Rect">
            <a:avLst/>
          </a:prstGeom>
          <a:solidFill>
            <a:srgbClr val="0075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653A4DA6-1677-7349-B1A7-F9D0D57DE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80" y="185442"/>
            <a:ext cx="1838960" cy="521039"/>
          </a:xfrm>
          <a:prstGeom prst="rect">
            <a:avLst/>
          </a:prstGeom>
        </p:spPr>
      </p:pic>
      <p:pic>
        <p:nvPicPr>
          <p:cNvPr id="3" name="Bilete 10">
            <a:extLst>
              <a:ext uri="{FF2B5EF4-FFF2-40B4-BE49-F238E27FC236}">
                <a16:creationId xmlns:a16="http://schemas.microsoft.com/office/drawing/2014/main" id="{B5173E29-4F02-3305-3D81-F3AA7CFB70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7728" y="4615114"/>
            <a:ext cx="2083620" cy="2053310"/>
          </a:xfrm>
          <a:prstGeom prst="rect">
            <a:avLst/>
          </a:prstGeom>
        </p:spPr>
      </p:pic>
      <p:pic>
        <p:nvPicPr>
          <p:cNvPr id="4" name="Bilete 11">
            <a:extLst>
              <a:ext uri="{FF2B5EF4-FFF2-40B4-BE49-F238E27FC236}">
                <a16:creationId xmlns:a16="http://schemas.microsoft.com/office/drawing/2014/main" id="{0FC6569B-1225-35B2-1FCF-59D3A7668A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1161" y="4612200"/>
            <a:ext cx="2019409" cy="2049476"/>
          </a:xfrm>
          <a:prstGeom prst="rect">
            <a:avLst/>
          </a:prstGeom>
        </p:spPr>
      </p:pic>
      <p:pic>
        <p:nvPicPr>
          <p:cNvPr id="5" name="Bilde 4" descr="Et bilde som inneholder tekst&#10;&#10;Automatisk generert beskrivelse">
            <a:extLst>
              <a:ext uri="{FF2B5EF4-FFF2-40B4-BE49-F238E27FC236}">
                <a16:creationId xmlns:a16="http://schemas.microsoft.com/office/drawing/2014/main" id="{3885E5BD-211A-D957-9B2D-4F86558765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7323" y="1583209"/>
            <a:ext cx="2812943" cy="225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025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med ett avrundet hjørne 9">
            <a:extLst>
              <a:ext uri="{FF2B5EF4-FFF2-40B4-BE49-F238E27FC236}">
                <a16:creationId xmlns:a16="http://schemas.microsoft.com/office/drawing/2014/main" id="{72816745-AB08-A643-B932-4E8D2B425445}"/>
              </a:ext>
            </a:extLst>
          </p:cNvPr>
          <p:cNvSpPr/>
          <p:nvPr/>
        </p:nvSpPr>
        <p:spPr>
          <a:xfrm rot="10800000">
            <a:off x="650240" y="0"/>
            <a:ext cx="11541760" cy="858280"/>
          </a:xfrm>
          <a:prstGeom prst="round1Rect">
            <a:avLst/>
          </a:prstGeom>
          <a:solidFill>
            <a:srgbClr val="0075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2D66351B-5D99-CF40-9B4B-54CF0D6E5CFB}"/>
              </a:ext>
            </a:extLst>
          </p:cNvPr>
          <p:cNvSpPr txBox="1"/>
          <p:nvPr/>
        </p:nvSpPr>
        <p:spPr>
          <a:xfrm>
            <a:off x="6122424" y="1382784"/>
            <a:ext cx="6444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b="1" err="1">
                <a:latin typeface="Verdana" panose="020B0604030504040204" pitchFamily="34" charset="0"/>
                <a:ea typeface="Verdana" panose="020B0604030504040204" pitchFamily="34" charset="0"/>
              </a:rPr>
              <a:t>Årshjul</a:t>
            </a:r>
            <a:r>
              <a:rPr lang="nb-NO" sz="2800" b="1">
                <a:latin typeface="Verdana" panose="020B0604030504040204" pitchFamily="34" charset="0"/>
                <a:ea typeface="Verdana" panose="020B0604030504040204" pitchFamily="34" charset="0"/>
              </a:rPr>
              <a:t> frivillighet i omsorg </a:t>
            </a:r>
            <a:endParaRPr lang="nb-NO"/>
          </a:p>
        </p:txBody>
      </p:sp>
      <p:sp>
        <p:nvSpPr>
          <p:cNvPr id="7" name="TekstSylinder 6">
            <a:extLst>
              <a:ext uri="{FF2B5EF4-FFF2-40B4-BE49-F238E27FC236}">
                <a16:creationId xmlns:a16="http://schemas.microsoft.com/office/drawing/2014/main" id="{4D1252B8-FAA9-6341-AAE4-DED8BE774A1D}"/>
              </a:ext>
            </a:extLst>
          </p:cNvPr>
          <p:cNvSpPr txBox="1"/>
          <p:nvPr/>
        </p:nvSpPr>
        <p:spPr>
          <a:xfrm>
            <a:off x="5777963" y="1904921"/>
            <a:ext cx="5610225" cy="45243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b-NO"/>
              <a:t>Ha </a:t>
            </a:r>
            <a:r>
              <a:rPr lang="nb-NO" err="1"/>
              <a:t>ein</a:t>
            </a:r>
            <a:r>
              <a:rPr lang="nb-NO"/>
              <a:t> fast kontaktperson for </a:t>
            </a:r>
            <a:r>
              <a:rPr lang="nb-NO" err="1"/>
              <a:t>dei</a:t>
            </a:r>
            <a:r>
              <a:rPr lang="nb-NO"/>
              <a:t> frivillige/frivillige </a:t>
            </a:r>
            <a:r>
              <a:rPr lang="nb-NO" err="1"/>
              <a:t>organisasjonane</a:t>
            </a:r>
            <a:r>
              <a:rPr lang="nb-NO"/>
              <a:t> – </a:t>
            </a:r>
            <a:r>
              <a:rPr lang="nb-NO" err="1"/>
              <a:t>frivilligsentralane</a:t>
            </a:r>
            <a:r>
              <a:rPr lang="nb-NO"/>
              <a:t>. </a:t>
            </a:r>
            <a:r>
              <a:rPr lang="nb-NO" err="1"/>
              <a:t>Tilsettressursar</a:t>
            </a:r>
            <a:r>
              <a:rPr lang="nb-NO"/>
              <a:t> som samfunnskoordinator i helse som </a:t>
            </a:r>
            <a:r>
              <a:rPr lang="nb-NO" err="1"/>
              <a:t>administrerar</a:t>
            </a:r>
            <a:r>
              <a:rPr lang="nb-NO"/>
              <a:t> og </a:t>
            </a:r>
            <a:r>
              <a:rPr lang="nb-NO" err="1"/>
              <a:t>koordinerar</a:t>
            </a:r>
            <a:endParaRPr lang="nb-NO">
              <a:ea typeface="Calibri"/>
              <a:cs typeface="Calibri"/>
            </a:endParaRPr>
          </a:p>
          <a:p>
            <a:pPr lvl="1"/>
            <a:endParaRPr lang="nb-NO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b-NO"/>
              <a:t>Møte 2 ganger </a:t>
            </a:r>
            <a:r>
              <a:rPr lang="nb-NO" err="1"/>
              <a:t>årleg</a:t>
            </a:r>
            <a:r>
              <a:rPr lang="nb-NO"/>
              <a:t> eller etter behov mellom tilsette/leiing, frivillige, </a:t>
            </a:r>
            <a:r>
              <a:rPr lang="nb-NO" err="1"/>
              <a:t>organisasjonar</a:t>
            </a:r>
            <a:r>
              <a:rPr lang="nb-NO"/>
              <a:t> og </a:t>
            </a:r>
            <a:r>
              <a:rPr lang="nb-NO" err="1"/>
              <a:t>frivilligsentralane</a:t>
            </a:r>
            <a:r>
              <a:rPr lang="nb-NO"/>
              <a:t>.</a:t>
            </a:r>
            <a:endParaRPr lang="nb-NO">
              <a:ea typeface="Calibri"/>
              <a:cs typeface="Calibri"/>
            </a:endParaRPr>
          </a:p>
          <a:p>
            <a:pPr marL="342900" indent="-342900">
              <a:buAutoNum type="arabicPeriod" startAt="2"/>
            </a:pPr>
            <a:endParaRPr lang="nb-NO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b-NO"/>
              <a:t>Opplæring av tilsette </a:t>
            </a:r>
            <a:r>
              <a:rPr lang="nb-NO" err="1"/>
              <a:t>kulturkontaktar</a:t>
            </a:r>
            <a:r>
              <a:rPr lang="nb-NO"/>
              <a:t> og frivillige</a:t>
            </a:r>
          </a:p>
          <a:p>
            <a:endParaRPr lang="nb-NO"/>
          </a:p>
          <a:p>
            <a:pPr marL="742950" lvl="1" indent="-285750">
              <a:buFont typeface="Arial"/>
              <a:buChar char="•"/>
            </a:pPr>
            <a:r>
              <a:rPr lang="nb-NO"/>
              <a:t>Kommunikasjonen må være god mellom </a:t>
            </a:r>
            <a:r>
              <a:rPr lang="nb-NO" err="1"/>
              <a:t>dei</a:t>
            </a:r>
            <a:r>
              <a:rPr lang="nb-NO"/>
              <a:t> tilsette og frivillige som </a:t>
            </a:r>
            <a:r>
              <a:rPr lang="nb-NO" err="1"/>
              <a:t>bidreg</a:t>
            </a:r>
            <a:r>
              <a:rPr lang="nb-NO"/>
              <a:t>. </a:t>
            </a:r>
            <a:endParaRPr lang="nb-NO">
              <a:cs typeface="Calibri"/>
            </a:endParaRPr>
          </a:p>
          <a:p>
            <a:pPr marL="742950" lvl="1" indent="-285750">
              <a:buFont typeface="Arial"/>
              <a:buChar char="•"/>
            </a:pPr>
            <a:endParaRPr lang="nb-NO"/>
          </a:p>
          <a:p>
            <a:pPr marL="742950" lvl="1" indent="-285750">
              <a:buFont typeface="Arial"/>
              <a:buChar char="•"/>
            </a:pPr>
            <a:r>
              <a:rPr lang="nb-NO" err="1"/>
              <a:t>Årshjul</a:t>
            </a:r>
            <a:r>
              <a:rPr lang="nb-NO"/>
              <a:t> og struktur må </a:t>
            </a:r>
            <a:r>
              <a:rPr lang="nb-NO" err="1"/>
              <a:t>innarbeidast</a:t>
            </a:r>
            <a:r>
              <a:rPr lang="nb-NO"/>
              <a:t> og kommunen har ansvaret for å tilrettelegge for dette. </a:t>
            </a:r>
            <a:endParaRPr lang="nb-NO">
              <a:ea typeface="Calibri"/>
              <a:cs typeface="Calibri"/>
            </a:endParaRP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E8A3B5B2-00D4-BE44-A1EB-2149CE4D9D4C}"/>
              </a:ext>
            </a:extLst>
          </p:cNvPr>
          <p:cNvSpPr/>
          <p:nvPr/>
        </p:nvSpPr>
        <p:spPr>
          <a:xfrm>
            <a:off x="1463040" y="1493520"/>
            <a:ext cx="3647440" cy="3586480"/>
          </a:xfrm>
          <a:prstGeom prst="rect">
            <a:avLst/>
          </a:prstGeom>
          <a:solidFill>
            <a:srgbClr val="0075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1" name="Bilde 10">
            <a:extLst>
              <a:ext uri="{FF2B5EF4-FFF2-40B4-BE49-F238E27FC236}">
                <a16:creationId xmlns:a16="http://schemas.microsoft.com/office/drawing/2014/main" id="{A1C5EBB8-77B1-E043-ACC6-3AAB12A215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80" y="185442"/>
            <a:ext cx="1838960" cy="521039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58" y="1421860"/>
            <a:ext cx="5420416" cy="4671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073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med ett avrundet hjørne 7">
            <a:extLst>
              <a:ext uri="{FF2B5EF4-FFF2-40B4-BE49-F238E27FC236}">
                <a16:creationId xmlns:a16="http://schemas.microsoft.com/office/drawing/2014/main" id="{BA7216B6-A176-8547-8BFA-CA280EED387E}"/>
              </a:ext>
            </a:extLst>
          </p:cNvPr>
          <p:cNvSpPr/>
          <p:nvPr/>
        </p:nvSpPr>
        <p:spPr>
          <a:xfrm rot="10800000">
            <a:off x="650240" y="0"/>
            <a:ext cx="11541760" cy="858280"/>
          </a:xfrm>
          <a:prstGeom prst="round1Rect">
            <a:avLst/>
          </a:prstGeom>
          <a:solidFill>
            <a:srgbClr val="0075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653A4DA6-1677-7349-B1A7-F9D0D57DE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80" y="185442"/>
            <a:ext cx="1838960" cy="521039"/>
          </a:xfrm>
          <a:prstGeom prst="rect">
            <a:avLst/>
          </a:prstGeom>
        </p:spPr>
      </p:pic>
      <p:sp>
        <p:nvSpPr>
          <p:cNvPr id="10" name="TekstSylinder 9">
            <a:extLst>
              <a:ext uri="{FF2B5EF4-FFF2-40B4-BE49-F238E27FC236}">
                <a16:creationId xmlns:a16="http://schemas.microsoft.com/office/drawing/2014/main" id="{28F0463D-5FD1-625B-351B-2B398DD555C0}"/>
              </a:ext>
            </a:extLst>
          </p:cNvPr>
          <p:cNvSpPr txBox="1"/>
          <p:nvPr/>
        </p:nvSpPr>
        <p:spPr>
          <a:xfrm>
            <a:off x="1020181" y="1636713"/>
            <a:ext cx="50141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b-NO">
                <a:cs typeface="Calibri"/>
              </a:rPr>
              <a:t>Fag, fest og erfaringssamling for frivillige i omsorg</a:t>
            </a:r>
            <a:endParaRPr lang="nb-NO">
              <a:ea typeface="Calibri"/>
              <a:cs typeface="Calibri"/>
            </a:endParaRPr>
          </a:p>
        </p:txBody>
      </p:sp>
      <p:pic>
        <p:nvPicPr>
          <p:cNvPr id="6" name="Picture 2" descr="Et bilde som inneholder innendørs, vegg, tak, person&#10;&#10;Automatisk generert beskrivelse">
            <a:extLst>
              <a:ext uri="{FF2B5EF4-FFF2-40B4-BE49-F238E27FC236}">
                <a16:creationId xmlns:a16="http://schemas.microsoft.com/office/drawing/2014/main" id="{D5A983E1-386D-61C2-1336-5671F5558B4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99" y="2454416"/>
            <a:ext cx="4773135" cy="226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Bilde 2" descr="Et bilde som inneholder person, tak, innendørs, folk&#10;&#10;Automatisk generert beskrivelse">
            <a:extLst>
              <a:ext uri="{FF2B5EF4-FFF2-40B4-BE49-F238E27FC236}">
                <a16:creationId xmlns:a16="http://schemas.microsoft.com/office/drawing/2014/main" id="{E630F45B-2E71-4B25-CD1A-829D6499F4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4929" y="1602997"/>
            <a:ext cx="27432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150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med ett avrundet hjørne 7">
            <a:extLst>
              <a:ext uri="{FF2B5EF4-FFF2-40B4-BE49-F238E27FC236}">
                <a16:creationId xmlns:a16="http://schemas.microsoft.com/office/drawing/2014/main" id="{BA7216B6-A176-8547-8BFA-CA280EED387E}"/>
              </a:ext>
            </a:extLst>
          </p:cNvPr>
          <p:cNvSpPr/>
          <p:nvPr/>
        </p:nvSpPr>
        <p:spPr>
          <a:xfrm rot="10800000">
            <a:off x="650240" y="0"/>
            <a:ext cx="11541760" cy="858280"/>
          </a:xfrm>
          <a:prstGeom prst="round1Rect">
            <a:avLst/>
          </a:prstGeom>
          <a:solidFill>
            <a:srgbClr val="0075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653A4DA6-1677-7349-B1A7-F9D0D57DE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80" y="185442"/>
            <a:ext cx="1838960" cy="521039"/>
          </a:xfrm>
          <a:prstGeom prst="rect">
            <a:avLst/>
          </a:prstGeom>
        </p:spPr>
      </p:pic>
      <p:sp>
        <p:nvSpPr>
          <p:cNvPr id="2" name="Rektangel 1"/>
          <p:cNvSpPr/>
          <p:nvPr/>
        </p:nvSpPr>
        <p:spPr>
          <a:xfrm>
            <a:off x="839687" y="1661343"/>
            <a:ext cx="6393372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n-NO">
                <a:ea typeface="Calibri"/>
                <a:cs typeface="Calibri"/>
              </a:rPr>
              <a:t>Samarbeid med organisasjonar og tenestene i kommunen.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n-NO">
              <a:ea typeface="Calibri"/>
              <a:cs typeface="Calibri"/>
            </a:endParaRPr>
          </a:p>
        </p:txBody>
      </p:sp>
      <p:pic>
        <p:nvPicPr>
          <p:cNvPr id="3" name="Bilde 4" descr="Et bilde som inneholder tekst&#10;&#10;Automatisk generert beskrivelse">
            <a:extLst>
              <a:ext uri="{FF2B5EF4-FFF2-40B4-BE49-F238E27FC236}">
                <a16:creationId xmlns:a16="http://schemas.microsoft.com/office/drawing/2014/main" id="{3F999F60-B8FF-A2E5-4D23-3DE8122FE9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353" y="2546952"/>
            <a:ext cx="4052887" cy="3663200"/>
          </a:xfrm>
          <a:prstGeom prst="rect">
            <a:avLst/>
          </a:prstGeom>
        </p:spPr>
      </p:pic>
      <p:pic>
        <p:nvPicPr>
          <p:cNvPr id="4" name="Bilde 6" descr="Et bilde som inneholder tekst&#10;&#10;Automatisk generert beskrivelse">
            <a:extLst>
              <a:ext uri="{FF2B5EF4-FFF2-40B4-BE49-F238E27FC236}">
                <a16:creationId xmlns:a16="http://schemas.microsoft.com/office/drawing/2014/main" id="{7204EDBE-E259-4271-2F08-1E5A0C9E77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153" y="2606643"/>
            <a:ext cx="2743200" cy="3938257"/>
          </a:xfrm>
          <a:prstGeom prst="rect">
            <a:avLst/>
          </a:prstGeom>
        </p:spPr>
      </p:pic>
      <p:pic>
        <p:nvPicPr>
          <p:cNvPr id="7" name="Bilde 9" descr="Et bilde som inneholder tekst&#10;&#10;Automatisk generert beskrivelse">
            <a:extLst>
              <a:ext uri="{FF2B5EF4-FFF2-40B4-BE49-F238E27FC236}">
                <a16:creationId xmlns:a16="http://schemas.microsoft.com/office/drawing/2014/main" id="{E32D49E7-0D8D-CF2E-40F2-2C36D107A1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0974" y="1551138"/>
            <a:ext cx="4365279" cy="95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724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med ett avrundet hjørne 7">
            <a:extLst>
              <a:ext uri="{FF2B5EF4-FFF2-40B4-BE49-F238E27FC236}">
                <a16:creationId xmlns:a16="http://schemas.microsoft.com/office/drawing/2014/main" id="{BA7216B6-A176-8547-8BFA-CA280EED387E}"/>
              </a:ext>
            </a:extLst>
          </p:cNvPr>
          <p:cNvSpPr/>
          <p:nvPr/>
        </p:nvSpPr>
        <p:spPr>
          <a:xfrm rot="10800000">
            <a:off x="650240" y="0"/>
            <a:ext cx="11541760" cy="858280"/>
          </a:xfrm>
          <a:prstGeom prst="round1Rect">
            <a:avLst/>
          </a:prstGeom>
          <a:solidFill>
            <a:srgbClr val="0075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653A4DA6-1677-7349-B1A7-F9D0D57DE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80" y="185442"/>
            <a:ext cx="1838960" cy="521039"/>
          </a:xfrm>
          <a:prstGeom prst="rect">
            <a:avLst/>
          </a:prstGeom>
        </p:spPr>
      </p:pic>
      <p:sp>
        <p:nvSpPr>
          <p:cNvPr id="2" name="Rektangel 1"/>
          <p:cNvSpPr/>
          <p:nvPr/>
        </p:nvSpPr>
        <p:spPr>
          <a:xfrm>
            <a:off x="839687" y="1661343"/>
            <a:ext cx="63933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n-NO"/>
              <a:t>Deltaking og </a:t>
            </a:r>
            <a:r>
              <a:rPr lang="nn-NO" err="1"/>
              <a:t>inkludering</a:t>
            </a:r>
            <a:endParaRPr lang="nn-NO"/>
          </a:p>
        </p:txBody>
      </p:sp>
      <p:pic>
        <p:nvPicPr>
          <p:cNvPr id="10" name="Bilde 10" descr="Et bilde som inneholder tekst&#10;&#10;Automatisk generert beskrivelse">
            <a:extLst>
              <a:ext uri="{FF2B5EF4-FFF2-40B4-BE49-F238E27FC236}">
                <a16:creationId xmlns:a16="http://schemas.microsoft.com/office/drawing/2014/main" id="{4535BDD0-7600-6121-1D70-097C7EB8F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508" y="2554273"/>
            <a:ext cx="3979830" cy="2225212"/>
          </a:xfrm>
          <a:prstGeom prst="rect">
            <a:avLst/>
          </a:prstGeom>
        </p:spPr>
      </p:pic>
      <p:pic>
        <p:nvPicPr>
          <p:cNvPr id="3" name="Bilde 4" descr="Et bilde som inneholder vegg, person, innendørs&#10;&#10;Automatisk generert beskrivelse">
            <a:extLst>
              <a:ext uri="{FF2B5EF4-FFF2-40B4-BE49-F238E27FC236}">
                <a16:creationId xmlns:a16="http://schemas.microsoft.com/office/drawing/2014/main" id="{9539B587-1820-CABD-8AEE-D33FC17A38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0377" y="2122469"/>
            <a:ext cx="2024010" cy="2698680"/>
          </a:xfrm>
          <a:prstGeom prst="rect">
            <a:avLst/>
          </a:prstGeom>
        </p:spPr>
      </p:pic>
      <p:pic>
        <p:nvPicPr>
          <p:cNvPr id="5" name="Bilde 5" descr="Et bilde som inneholder person, utendørs, posere, himmel&#10;&#10;Automatisk generert beskrivelse">
            <a:extLst>
              <a:ext uri="{FF2B5EF4-FFF2-40B4-BE49-F238E27FC236}">
                <a16:creationId xmlns:a16="http://schemas.microsoft.com/office/drawing/2014/main" id="{40F26E4A-7844-0D7A-25B4-19499548A3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1524" y="2070066"/>
            <a:ext cx="2058256" cy="2752114"/>
          </a:xfrm>
          <a:prstGeom prst="rect">
            <a:avLst/>
          </a:prstGeom>
        </p:spPr>
      </p:pic>
      <p:pic>
        <p:nvPicPr>
          <p:cNvPr id="6" name="Bilde 10" descr="Et bilde som inneholder person, folk&#10;&#10;Automatisk generert beskrivelse">
            <a:extLst>
              <a:ext uri="{FF2B5EF4-FFF2-40B4-BE49-F238E27FC236}">
                <a16:creationId xmlns:a16="http://schemas.microsoft.com/office/drawing/2014/main" id="{115F15D3-5424-0AAE-70F1-4A48595D02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1770" y="2122469"/>
            <a:ext cx="2024009" cy="2698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517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cc63f66-4389-4225-9eba-af83036dafb6" xsi:nil="true"/>
    <lcf76f155ced4ddcb4097134ff3c332f xmlns="59b5804b-7a9b-4d33-af25-bb31d7a75738">
      <Terms xmlns="http://schemas.microsoft.com/office/infopath/2007/PartnerControls"/>
    </lcf76f155ced4ddcb4097134ff3c332f>
    <SharedWithUsers xmlns="2cc63f66-4389-4225-9eba-af83036dafb6">
      <UserInfo>
        <DisplayName>Norunn Stavø</DisplayName>
        <AccountId>545</AccountId>
        <AccountType/>
      </UserInfo>
      <UserInfo>
        <DisplayName>Alexia Manhusen Aadland</DisplayName>
        <AccountId>486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0895D7D077B2948A5499294AC7E4A06" ma:contentTypeVersion="16" ma:contentTypeDescription="Opprett et nytt dokument." ma:contentTypeScope="" ma:versionID="1c725000d93dcc30e3fe1a359bb2826f">
  <xsd:schema xmlns:xsd="http://www.w3.org/2001/XMLSchema" xmlns:xs="http://www.w3.org/2001/XMLSchema" xmlns:p="http://schemas.microsoft.com/office/2006/metadata/properties" xmlns:ns2="59b5804b-7a9b-4d33-af25-bb31d7a75738" xmlns:ns3="2cc63f66-4389-4225-9eba-af83036dafb6" targetNamespace="http://schemas.microsoft.com/office/2006/metadata/properties" ma:root="true" ma:fieldsID="d417ec85458291c734907a46af0b30c5" ns2:_="" ns3:_="">
    <xsd:import namespace="59b5804b-7a9b-4d33-af25-bb31d7a75738"/>
    <xsd:import namespace="2cc63f66-4389-4225-9eba-af83036daf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b5804b-7a9b-4d33-af25-bb31d7a757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emerkelapper" ma:readOnly="false" ma:fieldId="{5cf76f15-5ced-4ddc-b409-7134ff3c332f}" ma:taxonomyMulti="true" ma:sspId="342ee66d-4320-4006-b867-72545b1f0a9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c63f66-4389-4225-9eba-af83036dafb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lingsdetaljer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36ba727-f82a-4bbe-8331-94029623a200}" ma:internalName="TaxCatchAll" ma:showField="CatchAllData" ma:web="2cc63f66-4389-4225-9eba-af83036daf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82C80E7-0319-4AC7-BFE2-7246ACEBF7B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CE1E6E3-3020-4C16-AF2D-5EF07D605F41}">
  <ds:schemaRefs>
    <ds:schemaRef ds:uri="2cc63f66-4389-4225-9eba-af83036dafb6"/>
    <ds:schemaRef ds:uri="59b5804b-7a9b-4d33-af25-bb31d7a7573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6B94E86-8BB7-41D8-8C4E-BD551F499313}">
  <ds:schemaRefs>
    <ds:schemaRef ds:uri="2cc63f66-4389-4225-9eba-af83036dafb6"/>
    <ds:schemaRef ds:uri="59b5804b-7a9b-4d33-af25-bb31d7a7573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575</Words>
  <Application>Microsoft Office PowerPoint</Application>
  <PresentationFormat>Breiskjerm</PresentationFormat>
  <Paragraphs>94</Paragraphs>
  <Slides>17</Slides>
  <Notes>3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Lysbilettitlar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Verdana</vt:lpstr>
      <vt:lpstr>Office-tema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Nokre tall frå 2022..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Lotta Lindén-Nybø</dc:creator>
  <cp:lastModifiedBy>Bente Nilsen</cp:lastModifiedBy>
  <cp:revision>2</cp:revision>
  <cp:lastPrinted>2021-01-26T07:57:48Z</cp:lastPrinted>
  <dcterms:created xsi:type="dcterms:W3CDTF">2019-12-05T08:25:18Z</dcterms:created>
  <dcterms:modified xsi:type="dcterms:W3CDTF">2023-06-09T06:31:57Z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100</vt:r8>
  </property>
  <property fmtid="{D5CDD505-2E9C-101B-9397-08002B2CF9AE}" pid="3" name="ContentTypeId">
    <vt:lpwstr>0x01010030895D7D077B2948A5499294AC7E4A06</vt:lpwstr>
  </property>
  <property fmtid="{D5CDD505-2E9C-101B-9397-08002B2CF9AE}" pid="4" name="MediaServiceImageTags">
    <vt:lpwstr/>
  </property>
</Properties>
</file>